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3"/>
  </p:notesMasterIdLst>
  <p:sldIdLst>
    <p:sldId id="312" r:id="rId2"/>
    <p:sldId id="325" r:id="rId3"/>
    <p:sldId id="326" r:id="rId4"/>
    <p:sldId id="799" r:id="rId5"/>
    <p:sldId id="800" r:id="rId6"/>
    <p:sldId id="329" r:id="rId7"/>
    <p:sldId id="797" r:id="rId8"/>
    <p:sldId id="330" r:id="rId9"/>
    <p:sldId id="796" r:id="rId10"/>
    <p:sldId id="802" r:id="rId11"/>
    <p:sldId id="332" r:id="rId12"/>
    <p:sldId id="333" r:id="rId13"/>
    <p:sldId id="334" r:id="rId14"/>
    <p:sldId id="308" r:id="rId15"/>
    <p:sldId id="336" r:id="rId16"/>
    <p:sldId id="340" r:id="rId17"/>
    <p:sldId id="341" r:id="rId18"/>
    <p:sldId id="309" r:id="rId19"/>
    <p:sldId id="342" r:id="rId20"/>
    <p:sldId id="339" r:id="rId21"/>
    <p:sldId id="801" r:id="rId22"/>
    <p:sldId id="803" r:id="rId23"/>
    <p:sldId id="297" r:id="rId24"/>
    <p:sldId id="343" r:id="rId25"/>
    <p:sldId id="344" r:id="rId26"/>
    <p:sldId id="345" r:id="rId27"/>
    <p:sldId id="349" r:id="rId28"/>
    <p:sldId id="350" r:id="rId29"/>
    <p:sldId id="346" r:id="rId30"/>
    <p:sldId id="348" r:id="rId31"/>
    <p:sldId id="347" r:id="rId32"/>
  </p:sldIdLst>
  <p:sldSz cx="9144000" cy="5143500" type="screen16x9"/>
  <p:notesSz cx="6858000" cy="9926638"/>
  <p:embeddedFontLst>
    <p:embeddedFont>
      <p:font typeface="Segoe UI Historic" panose="020B0604020202020204" charset="0"/>
      <p:regular r:id="rId34"/>
    </p:embeddedFont>
    <p:embeddedFont>
      <p:font typeface="Jost" panose="020B0604020202020204" charset="-52"/>
      <p:regular r:id="rId35"/>
      <p:bold r:id="rId36"/>
      <p:italic r:id="rId37"/>
      <p:boldItalic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Raleway" panose="020B0604020202020204" charset="-52"/>
      <p:regular r:id="rId47"/>
      <p:bold r:id="rId48"/>
      <p:italic r:id="rId49"/>
      <p:boldItalic r:id="rId50"/>
    </p:embeddedFont>
    <p:embeddedFont>
      <p:font typeface="Montserrat Light" panose="020B0604020202020204" charset="-52"/>
      <p:regular r:id="rId51"/>
      <p:italic r:id="rId52"/>
    </p:embeddedFont>
    <p:embeddedFont>
      <p:font typeface="Segoe UI Black" panose="020B0604020202020204" charset="0"/>
      <p:bold r:id="rId53"/>
      <p:boldItalic r:id="rId54"/>
    </p:embeddedFont>
    <p:embeddedFont>
      <p:font typeface="Montserrat" panose="020B0604020202020204" charset="-52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BAF"/>
    <a:srgbClr val="F2D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47F946-E908-4260-A80F-8863BBC3A064}">
  <a:tblStyle styleId="{5347F946-E908-4260-A80F-8863BBC3A0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385D99-F4B6-42A0-BEFE-493438B7E3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91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CB195-80B6-4CED-ACE4-D60000A57B5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11C871D5-DC8F-4AC6-BF60-32DA47E7016E}">
      <dgm:prSet phldrT="[Текст]" custT="1"/>
      <dgm:spPr/>
      <dgm:t>
        <a:bodyPr/>
        <a:lstStyle/>
        <a:p>
          <a:r>
            <a:rPr lang="ru-RU" sz="18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Уровень</a:t>
          </a:r>
          <a:r>
            <a:rPr lang="ru-RU" sz="18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ru-RU" sz="18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8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принятия решения</a:t>
          </a:r>
          <a:endParaRPr lang="ru-BY" sz="18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821BBBA-862C-4539-B517-37D4A99C1254}" type="parTrans" cxnId="{22330831-3FBB-4017-8C70-697643CC4FCE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B4D255-2D72-4F50-806C-62D5B361C780}" type="sibTrans" cxnId="{22330831-3FBB-4017-8C70-697643CC4FCE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668E42-BB69-48B3-9A1A-45312944FDD5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Совет Министров Республики Беларусь</a:t>
          </a:r>
          <a:endParaRPr lang="ru-BY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F94A33A-4FD8-48F6-8071-A3B37CDEC1AB}" type="parTrans" cxnId="{D00EFB1D-90C0-4AE6-A6E3-2111ADDD4B1E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A05A82-E32A-4C73-B696-A816692FE2F7}" type="sibTrans" cxnId="{D00EFB1D-90C0-4AE6-A6E3-2111ADDD4B1E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653428E-B1C7-4553-8CCE-BB29A4F0097C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ОАЦ, Управление делами</a:t>
          </a:r>
          <a:endParaRPr lang="ru-BY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524122B-F6DC-4E8E-A84E-E8DD21A26503}" type="parTrans" cxnId="{F1D8A0FA-A631-4D50-9EFC-B7EC547C27EF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037CD30-BCA8-44D0-BB3F-447943B50447}" type="sibTrans" cxnId="{F1D8A0FA-A631-4D50-9EFC-B7EC547C27EF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E96D279-5E27-4C9A-885E-E67676DCDAD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Объем</a:t>
          </a:r>
          <a:r>
            <a:rPr lang="ru-RU" sz="18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 инвестиций </a:t>
          </a:r>
        </a:p>
        <a:p>
          <a:pPr>
            <a:lnSpc>
              <a:spcPts val="900"/>
            </a:lnSpc>
            <a:spcAft>
              <a:spcPts val="0"/>
            </a:spcAft>
          </a:pPr>
          <a:r>
            <a:rPr lang="ru-RU" sz="9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(в разрезе приоритетных видов деятельности по постановлению № 417)</a:t>
          </a:r>
          <a:endParaRPr lang="ru-BY" sz="10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04789D-EAB8-4B2E-976F-4B3004840E1D}" type="parTrans" cxnId="{CEBB81A0-D11F-4A60-908C-1AE160BE4EE4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30C6202-64F2-4E7F-9118-22441EBF0DAC}" type="sibTrans" cxnId="{CEBB81A0-D11F-4A60-908C-1AE160BE4EE4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C9E0A14-B63C-4186-A4BA-63718CEEA2D0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От 1 до 6 млн. базовых величин,</a:t>
          </a:r>
          <a:endParaRPr lang="ru-BY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D9F5ED1-73D0-4911-8A5C-F9212A8E9C74}" type="parTrans" cxnId="{47D79561-1225-4CDF-BD0C-895F0AA08753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4D51284-DC82-4071-BE27-A5A252799545}" type="sibTrans" cxnId="{47D79561-1225-4CDF-BD0C-895F0AA08753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C3B2179-3FCE-44CA-8906-6F77D85AC42D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в том числе ИОК не менее 70 % </a:t>
          </a:r>
          <a:b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100" dirty="0">
              <a:latin typeface="Segoe UI" panose="020B0502040204020203" pitchFamily="34" charset="0"/>
              <a:cs typeface="Segoe UI" panose="020B0502040204020203" pitchFamily="34" charset="0"/>
            </a:rPr>
            <a:t>(с исключениями)</a:t>
          </a:r>
          <a:endParaRPr lang="ru-BY" sz="15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04F0DFF-D0E1-452F-8808-CE4EAA33E644}" type="parTrans" cxnId="{86CFC422-5B9E-4B7C-8A13-64CFE3A1CBAA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4DA9B6D-BC96-4A37-B837-BC2431618E79}" type="sibTrans" cxnId="{86CFC422-5B9E-4B7C-8A13-64CFE3A1CBAA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9ABD56F-99CD-495E-A190-6D2B5E601021}">
      <dgm:prSet phldrT="[Текст]" custT="1"/>
      <dgm:spPr/>
      <dgm:t>
        <a:bodyPr/>
        <a:lstStyle/>
        <a:p>
          <a:r>
            <a:rPr lang="ru-RU" sz="18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Льготы</a:t>
          </a:r>
          <a:r>
            <a:rPr lang="ru-RU" sz="18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ru-RU" sz="18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8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и преференции</a:t>
          </a:r>
          <a:endParaRPr lang="ru-BY" sz="18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D5938E-4FEF-48C9-AB21-5C675F523853}" type="parTrans" cxnId="{DB558167-960E-46AA-BA37-490D8F68353A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98F412E-C3FE-4F48-A7CE-A404D4F3F8C2}" type="sibTrans" cxnId="{DB558167-960E-46AA-BA37-490D8F68353A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F82E215-789A-4950-BE1E-D1BBBF3509F3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200" dirty="0">
              <a:latin typeface="Segoe UI" panose="020B0502040204020203" pitchFamily="34" charset="0"/>
              <a:cs typeface="Segoe UI" panose="020B0502040204020203" pitchFamily="34" charset="0"/>
            </a:rPr>
            <a:t>Стабилизационная оговорка</a:t>
          </a:r>
          <a:endParaRPr lang="ru-BY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DCC2C89-7CC6-4E07-AD45-E932860B4F0E}" type="parTrans" cxnId="{0279A3B2-E04A-4AC6-8756-38BADC2739CF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0A87F96-6B21-49C3-8944-C8A4FE022DFB}" type="sibTrans" cxnId="{0279A3B2-E04A-4AC6-8756-38BADC2739CF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BB1049E-FE74-4AE8-A9E1-E8AB7D766602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200" dirty="0">
              <a:latin typeface="Segoe UI" panose="020B0502040204020203" pitchFamily="34" charset="0"/>
              <a:cs typeface="Segoe UI" panose="020B0502040204020203" pitchFamily="34" charset="0"/>
            </a:rPr>
            <a:t>Льгота по налогу на прибыль от реализации продукции</a:t>
          </a:r>
          <a:endParaRPr lang="ru-BY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65D7B6B-8381-4014-802A-1A8167255C33}" type="parTrans" cxnId="{A5965CD5-EA5D-4DAD-83CE-E6834A830AC5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FBDB5D-8B91-4424-BFF9-626304C660DA}" type="sibTrans" cxnId="{A5965CD5-EA5D-4DAD-83CE-E6834A830AC5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4DA4E9-A79C-4224-B94F-65916F9D870B}">
      <dgm:prSet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200" dirty="0">
              <a:latin typeface="Segoe UI" panose="020B0502040204020203" pitchFamily="34" charset="0"/>
              <a:cs typeface="Segoe UI" panose="020B0502040204020203" pitchFamily="34" charset="0"/>
            </a:rPr>
            <a:t>Возмещение затрат на инфраструктуру</a:t>
          </a:r>
          <a:endParaRPr lang="ru-BY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F9ACD1E-9F1C-42F5-979D-64AC914341CA}" type="parTrans" cxnId="{4505FA1A-7AC3-4757-8D9E-EBD1058EB8E1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2B61616-C383-4EFC-84D4-F263E01CB1C2}" type="sibTrans" cxnId="{4505FA1A-7AC3-4757-8D9E-EBD1058EB8E1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97130F-C413-4A4A-8BA7-02E9ABADC536}">
      <dgm:prSet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200" dirty="0">
              <a:latin typeface="Segoe UI" panose="020B0502040204020203" pitchFamily="34" charset="0"/>
              <a:cs typeface="Segoe UI" panose="020B0502040204020203" pitchFamily="34" charset="0"/>
            </a:rPr>
            <a:t>Земельный участок не из перечня</a:t>
          </a:r>
          <a:endParaRPr lang="ru-BY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986FC4F-BBF4-4EF9-8E83-6DA99264D003}" type="parTrans" cxnId="{CC087B65-C4FC-4933-9B53-F4E21F9D8B1A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45FE34E-8AC3-4610-B3A3-59658D7CC510}" type="sibTrans" cxnId="{CC087B65-C4FC-4933-9B53-F4E21F9D8B1A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4E610AB-8406-4037-A2F8-115099EAD7D4}">
      <dgm:prSet phldrT="[Текст]" custT="1"/>
      <dgm:spPr/>
      <dgm:t>
        <a:bodyPr/>
        <a:lstStyle/>
        <a:p>
          <a:r>
            <a:rPr lang="ru-RU" sz="18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Оформление</a:t>
          </a:r>
          <a:endParaRPr lang="ru-BY" sz="18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81F0C33-A8D9-4DD5-B12E-315A38C9F319}" type="parTrans" cxnId="{E47D32AB-5C32-4275-842B-1E2C06279777}">
      <dgm:prSet/>
      <dgm:spPr/>
      <dgm:t>
        <a:bodyPr/>
        <a:lstStyle/>
        <a:p>
          <a:endParaRPr lang="ru-BY"/>
        </a:p>
      </dgm:t>
    </dgm:pt>
    <dgm:pt modelId="{20F25A32-0D15-4A3B-BCF0-EA516368F75D}" type="sibTrans" cxnId="{E47D32AB-5C32-4275-842B-1E2C06279777}">
      <dgm:prSet/>
      <dgm:spPr/>
      <dgm:t>
        <a:bodyPr/>
        <a:lstStyle/>
        <a:p>
          <a:endParaRPr lang="ru-BY"/>
        </a:p>
      </dgm:t>
    </dgm:pt>
    <dgm:pt modelId="{7EC60F4B-A33D-4B03-82D8-9191DEB86E51}">
      <dgm:prSet phldrT="[Текст]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Письменное соглашение</a:t>
          </a:r>
          <a:endParaRPr lang="ru-BY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8B5C3B2-3B36-45DF-9963-D69A79FC68BF}" type="parTrans" cxnId="{38C4CFEC-2E00-4F21-BAEB-EEA6128A52BE}">
      <dgm:prSet/>
      <dgm:spPr/>
      <dgm:t>
        <a:bodyPr/>
        <a:lstStyle/>
        <a:p>
          <a:endParaRPr lang="ru-BY"/>
        </a:p>
      </dgm:t>
    </dgm:pt>
    <dgm:pt modelId="{186A238C-1CB4-44E4-A348-871EA007B4E6}" type="sibTrans" cxnId="{38C4CFEC-2E00-4F21-BAEB-EEA6128A52BE}">
      <dgm:prSet/>
      <dgm:spPr/>
      <dgm:t>
        <a:bodyPr/>
        <a:lstStyle/>
        <a:p>
          <a:endParaRPr lang="ru-BY"/>
        </a:p>
      </dgm:t>
    </dgm:pt>
    <dgm:pt modelId="{26267514-29EB-4E53-8978-C4B33303ACC7}">
      <dgm:prSet phldrT="[Текст]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включается в Государственный реестр</a:t>
          </a:r>
          <a:endParaRPr lang="ru-BY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EB533A-4EE7-49F6-8838-A0A8C1F31A66}" type="parTrans" cxnId="{EE854155-7C4A-410E-AC6A-756CCBA643B8}">
      <dgm:prSet/>
      <dgm:spPr/>
      <dgm:t>
        <a:bodyPr/>
        <a:lstStyle/>
        <a:p>
          <a:endParaRPr lang="ru-BY"/>
        </a:p>
      </dgm:t>
    </dgm:pt>
    <dgm:pt modelId="{98CCD3FB-28D5-4DAC-9D2F-09C6144FAB61}" type="sibTrans" cxnId="{EE854155-7C4A-410E-AC6A-756CCBA643B8}">
      <dgm:prSet/>
      <dgm:spPr/>
      <dgm:t>
        <a:bodyPr/>
        <a:lstStyle/>
        <a:p>
          <a:endParaRPr lang="ru-BY"/>
        </a:p>
      </dgm:t>
    </dgm:pt>
    <dgm:pt modelId="{F91938FB-A802-48B2-B4EB-65DC1768E5D3}" type="pres">
      <dgm:prSet presAssocID="{C2ACB195-80B6-4CED-ACE4-D60000A57B5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B4B70-0634-481B-8E19-A5E478C7ED37}" type="pres">
      <dgm:prSet presAssocID="{11C871D5-DC8F-4AC6-BF60-32DA47E7016E}" presName="compNode" presStyleCnt="0"/>
      <dgm:spPr/>
    </dgm:pt>
    <dgm:pt modelId="{5B7A6763-F345-4CFE-9B61-7F70F530A752}" type="pres">
      <dgm:prSet presAssocID="{11C871D5-DC8F-4AC6-BF60-32DA47E7016E}" presName="aNode" presStyleLbl="bgShp" presStyleIdx="0" presStyleCnt="4"/>
      <dgm:spPr/>
      <dgm:t>
        <a:bodyPr/>
        <a:lstStyle/>
        <a:p>
          <a:endParaRPr lang="ru-RU"/>
        </a:p>
      </dgm:t>
    </dgm:pt>
    <dgm:pt modelId="{AFD4450F-C09E-4046-A131-0672FE4E2D98}" type="pres">
      <dgm:prSet presAssocID="{11C871D5-DC8F-4AC6-BF60-32DA47E7016E}" presName="textNode" presStyleLbl="bgShp" presStyleIdx="0" presStyleCnt="4"/>
      <dgm:spPr/>
      <dgm:t>
        <a:bodyPr/>
        <a:lstStyle/>
        <a:p>
          <a:endParaRPr lang="ru-RU"/>
        </a:p>
      </dgm:t>
    </dgm:pt>
    <dgm:pt modelId="{96CE9BE7-16AE-4592-8DB5-6E7C57C40E83}" type="pres">
      <dgm:prSet presAssocID="{11C871D5-DC8F-4AC6-BF60-32DA47E7016E}" presName="compChildNode" presStyleCnt="0"/>
      <dgm:spPr/>
    </dgm:pt>
    <dgm:pt modelId="{DE5BF806-E671-434B-B11F-9945DB28B3C8}" type="pres">
      <dgm:prSet presAssocID="{11C871D5-DC8F-4AC6-BF60-32DA47E7016E}" presName="theInnerList" presStyleCnt="0"/>
      <dgm:spPr/>
    </dgm:pt>
    <dgm:pt modelId="{2267DB9B-3EC9-41AA-9F17-2EAE344B60D8}" type="pres">
      <dgm:prSet presAssocID="{C2668E42-BB69-48B3-9A1A-45312944FDD5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1AD34-E87B-42EE-ACD3-EA7B67221BCD}" type="pres">
      <dgm:prSet presAssocID="{C2668E42-BB69-48B3-9A1A-45312944FDD5}" presName="aSpace2" presStyleCnt="0"/>
      <dgm:spPr/>
    </dgm:pt>
    <dgm:pt modelId="{D00E9CB3-F920-427C-824D-25710856F1B7}" type="pres">
      <dgm:prSet presAssocID="{9653428E-B1C7-4553-8CCE-BB29A4F0097C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7A40B-B372-4941-B596-EBA9E2230797}" type="pres">
      <dgm:prSet presAssocID="{11C871D5-DC8F-4AC6-BF60-32DA47E7016E}" presName="aSpace" presStyleCnt="0"/>
      <dgm:spPr/>
    </dgm:pt>
    <dgm:pt modelId="{73954A38-513A-4A88-8C67-53375550AF7F}" type="pres">
      <dgm:prSet presAssocID="{1E96D279-5E27-4C9A-885E-E67676DCDAD6}" presName="compNode" presStyleCnt="0"/>
      <dgm:spPr/>
    </dgm:pt>
    <dgm:pt modelId="{4C170DAE-60DF-439E-A3D8-1EE4EA881512}" type="pres">
      <dgm:prSet presAssocID="{1E96D279-5E27-4C9A-885E-E67676DCDAD6}" presName="aNode" presStyleLbl="bgShp" presStyleIdx="1" presStyleCnt="4"/>
      <dgm:spPr/>
      <dgm:t>
        <a:bodyPr/>
        <a:lstStyle/>
        <a:p>
          <a:endParaRPr lang="ru-RU"/>
        </a:p>
      </dgm:t>
    </dgm:pt>
    <dgm:pt modelId="{A4C34AC5-8B5F-4105-B292-BC35C59C7912}" type="pres">
      <dgm:prSet presAssocID="{1E96D279-5E27-4C9A-885E-E67676DCDAD6}" presName="textNode" presStyleLbl="bgShp" presStyleIdx="1" presStyleCnt="4"/>
      <dgm:spPr/>
      <dgm:t>
        <a:bodyPr/>
        <a:lstStyle/>
        <a:p>
          <a:endParaRPr lang="ru-RU"/>
        </a:p>
      </dgm:t>
    </dgm:pt>
    <dgm:pt modelId="{D81A0F9C-C91C-47F6-A623-30CDFF45AF27}" type="pres">
      <dgm:prSet presAssocID="{1E96D279-5E27-4C9A-885E-E67676DCDAD6}" presName="compChildNode" presStyleCnt="0"/>
      <dgm:spPr/>
    </dgm:pt>
    <dgm:pt modelId="{4B31972D-0433-4C2D-9F7E-B4B4C49E2001}" type="pres">
      <dgm:prSet presAssocID="{1E96D279-5E27-4C9A-885E-E67676DCDAD6}" presName="theInnerList" presStyleCnt="0"/>
      <dgm:spPr/>
    </dgm:pt>
    <dgm:pt modelId="{E305D11E-BC6A-459F-A0B7-DBD0E3658F3E}" type="pres">
      <dgm:prSet presAssocID="{2C9E0A14-B63C-4186-A4BA-63718CEEA2D0}" presName="childNode" presStyleLbl="node1" presStyleIdx="2" presStyleCnt="10" custLinFactNeighborX="322" custLinFactNeighborY="51784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C5E5A875-226E-4D39-8CFB-29345802A6FA}" type="pres">
      <dgm:prSet presAssocID="{2C9E0A14-B63C-4186-A4BA-63718CEEA2D0}" presName="aSpace2" presStyleCnt="0"/>
      <dgm:spPr/>
    </dgm:pt>
    <dgm:pt modelId="{4ABD72AA-D773-4FCC-BD13-8F881A0D27BA}" type="pres">
      <dgm:prSet presAssocID="{4C3B2179-3FCE-44CA-8906-6F77D85AC42D}" presName="childNode" presStyleLbl="node1" presStyleIdx="3" presStyleCnt="10" custLinFactNeighborX="740" custLinFactNeighborY="-20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9998E-0346-442F-A1E1-7A1DAB6EAE53}" type="pres">
      <dgm:prSet presAssocID="{1E96D279-5E27-4C9A-885E-E67676DCDAD6}" presName="aSpace" presStyleCnt="0"/>
      <dgm:spPr/>
    </dgm:pt>
    <dgm:pt modelId="{42F23A2D-D6C5-43DA-AEB1-47C9869E81D7}" type="pres">
      <dgm:prSet presAssocID="{14E610AB-8406-4037-A2F8-115099EAD7D4}" presName="compNode" presStyleCnt="0"/>
      <dgm:spPr/>
    </dgm:pt>
    <dgm:pt modelId="{E08CE751-362A-4B34-B82B-19D8D9AE7613}" type="pres">
      <dgm:prSet presAssocID="{14E610AB-8406-4037-A2F8-115099EAD7D4}" presName="aNode" presStyleLbl="bgShp" presStyleIdx="2" presStyleCnt="4"/>
      <dgm:spPr/>
      <dgm:t>
        <a:bodyPr/>
        <a:lstStyle/>
        <a:p>
          <a:endParaRPr lang="ru-RU"/>
        </a:p>
      </dgm:t>
    </dgm:pt>
    <dgm:pt modelId="{67041ED6-C66A-439A-98CC-F656194BE85C}" type="pres">
      <dgm:prSet presAssocID="{14E610AB-8406-4037-A2F8-115099EAD7D4}" presName="textNode" presStyleLbl="bgShp" presStyleIdx="2" presStyleCnt="4"/>
      <dgm:spPr/>
      <dgm:t>
        <a:bodyPr/>
        <a:lstStyle/>
        <a:p>
          <a:endParaRPr lang="ru-RU"/>
        </a:p>
      </dgm:t>
    </dgm:pt>
    <dgm:pt modelId="{B203DFC4-7E2B-4FF0-998B-6B5DE1918C0A}" type="pres">
      <dgm:prSet presAssocID="{14E610AB-8406-4037-A2F8-115099EAD7D4}" presName="compChildNode" presStyleCnt="0"/>
      <dgm:spPr/>
    </dgm:pt>
    <dgm:pt modelId="{10C6B53E-B8D7-4C32-8F9E-B33A7215A448}" type="pres">
      <dgm:prSet presAssocID="{14E610AB-8406-4037-A2F8-115099EAD7D4}" presName="theInnerList" presStyleCnt="0"/>
      <dgm:spPr/>
    </dgm:pt>
    <dgm:pt modelId="{CF1E88E6-C2D5-4AFF-A2AF-D52290F876F6}" type="pres">
      <dgm:prSet presAssocID="{7EC60F4B-A33D-4B03-82D8-9191DEB86E51}" presName="childNode" presStyleLbl="node1" presStyleIdx="4" presStyleCnt="10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A2F54A6A-E0E3-4E63-ABC3-60A36DCA4940}" type="pres">
      <dgm:prSet presAssocID="{7EC60F4B-A33D-4B03-82D8-9191DEB86E51}" presName="aSpace2" presStyleCnt="0"/>
      <dgm:spPr/>
    </dgm:pt>
    <dgm:pt modelId="{3560F67C-A36A-491D-B5F9-2038C4228EE3}" type="pres">
      <dgm:prSet presAssocID="{26267514-29EB-4E53-8978-C4B33303ACC7}" presName="childNode" presStyleLbl="node1" presStyleIdx="5" presStyleCnt="10" custLinFactNeighborX="740" custLinFactNeighborY="-20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137D4-C1CE-423C-A413-2364084FD597}" type="pres">
      <dgm:prSet presAssocID="{14E610AB-8406-4037-A2F8-115099EAD7D4}" presName="aSpace" presStyleCnt="0"/>
      <dgm:spPr/>
    </dgm:pt>
    <dgm:pt modelId="{253A0067-C94F-4B83-A817-CA94DD575B8C}" type="pres">
      <dgm:prSet presAssocID="{19ABD56F-99CD-495E-A190-6D2B5E601021}" presName="compNode" presStyleCnt="0"/>
      <dgm:spPr/>
    </dgm:pt>
    <dgm:pt modelId="{877D1C5C-AA53-48A2-B648-100CEA4939FF}" type="pres">
      <dgm:prSet presAssocID="{19ABD56F-99CD-495E-A190-6D2B5E601021}" presName="aNode" presStyleLbl="bgShp" presStyleIdx="3" presStyleCnt="4"/>
      <dgm:spPr/>
      <dgm:t>
        <a:bodyPr/>
        <a:lstStyle/>
        <a:p>
          <a:endParaRPr lang="ru-RU"/>
        </a:p>
      </dgm:t>
    </dgm:pt>
    <dgm:pt modelId="{1FE66CA2-57BF-482A-95C4-DC921EE838C5}" type="pres">
      <dgm:prSet presAssocID="{19ABD56F-99CD-495E-A190-6D2B5E601021}" presName="textNode" presStyleLbl="bgShp" presStyleIdx="3" presStyleCnt="4"/>
      <dgm:spPr/>
      <dgm:t>
        <a:bodyPr/>
        <a:lstStyle/>
        <a:p>
          <a:endParaRPr lang="ru-RU"/>
        </a:p>
      </dgm:t>
    </dgm:pt>
    <dgm:pt modelId="{FF82F1BD-F5AF-4371-B63C-468BBADF8419}" type="pres">
      <dgm:prSet presAssocID="{19ABD56F-99CD-495E-A190-6D2B5E601021}" presName="compChildNode" presStyleCnt="0"/>
      <dgm:spPr/>
    </dgm:pt>
    <dgm:pt modelId="{4D1F8D19-5998-48DD-9A88-99323E4015DE}" type="pres">
      <dgm:prSet presAssocID="{19ABD56F-99CD-495E-A190-6D2B5E601021}" presName="theInnerList" presStyleCnt="0"/>
      <dgm:spPr/>
    </dgm:pt>
    <dgm:pt modelId="{4569B414-675B-4B1B-ABBC-C24ED49EBABB}" type="pres">
      <dgm:prSet presAssocID="{AF82E215-789A-4950-BE1E-D1BBBF3509F3}" presName="childNode" presStyleLbl="node1" presStyleIdx="6" presStyleCnt="10" custScaleX="110323" custScaleY="7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2771F-272C-4B9C-964D-2D081034EB36}" type="pres">
      <dgm:prSet presAssocID="{AF82E215-789A-4950-BE1E-D1BBBF3509F3}" presName="aSpace2" presStyleCnt="0"/>
      <dgm:spPr/>
    </dgm:pt>
    <dgm:pt modelId="{7D09AF09-9762-4F00-8DDE-726260A960B3}" type="pres">
      <dgm:prSet presAssocID="{5BB1049E-FE74-4AE8-A9E1-E8AB7D766602}" presName="childNode" presStyleLbl="node1" presStyleIdx="7" presStyleCnt="10" custScaleX="110323" custScaleY="126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223EE-5165-4F9A-82A5-A00AAA987B13}" type="pres">
      <dgm:prSet presAssocID="{5BB1049E-FE74-4AE8-A9E1-E8AB7D766602}" presName="aSpace2" presStyleCnt="0"/>
      <dgm:spPr/>
    </dgm:pt>
    <dgm:pt modelId="{13093F4B-2C77-4FF3-980B-1EE2DDD4C559}" type="pres">
      <dgm:prSet presAssocID="{154DA4E9-A79C-4224-B94F-65916F9D870B}" presName="childNode" presStyleLbl="node1" presStyleIdx="8" presStyleCnt="10" custScaleX="109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05921-10FF-46F8-8DCA-CD06588E4EC7}" type="pres">
      <dgm:prSet presAssocID="{154DA4E9-A79C-4224-B94F-65916F9D870B}" presName="aSpace2" presStyleCnt="0"/>
      <dgm:spPr/>
    </dgm:pt>
    <dgm:pt modelId="{E872AB05-5A97-413A-A1D4-A98C53CC176E}" type="pres">
      <dgm:prSet presAssocID="{4797130F-C413-4A4A-8BA7-02E9ABADC536}" presName="childNode" presStyleLbl="node1" presStyleIdx="9" presStyleCnt="10" custScaleX="107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087B65-C4FC-4933-9B53-F4E21F9D8B1A}" srcId="{19ABD56F-99CD-495E-A190-6D2B5E601021}" destId="{4797130F-C413-4A4A-8BA7-02E9ABADC536}" srcOrd="3" destOrd="0" parTransId="{2986FC4F-BBF4-4EF9-8E83-6DA99264D003}" sibTransId="{345FE34E-8AC3-4610-B3A3-59658D7CC510}"/>
    <dgm:cxn modelId="{A34305A2-045E-40B2-AA50-15FA7360A9F2}" type="presOf" srcId="{11C871D5-DC8F-4AC6-BF60-32DA47E7016E}" destId="{AFD4450F-C09E-4046-A131-0672FE4E2D98}" srcOrd="1" destOrd="0" presId="urn:microsoft.com/office/officeart/2005/8/layout/lProcess2"/>
    <dgm:cxn modelId="{47D79561-1225-4CDF-BD0C-895F0AA08753}" srcId="{1E96D279-5E27-4C9A-885E-E67676DCDAD6}" destId="{2C9E0A14-B63C-4186-A4BA-63718CEEA2D0}" srcOrd="0" destOrd="0" parTransId="{5D9F5ED1-73D0-4911-8A5C-F9212A8E9C74}" sibTransId="{94D51284-DC82-4071-BE27-A5A252799545}"/>
    <dgm:cxn modelId="{9EC84B9F-2016-41AA-881B-AD581F1F8667}" type="presOf" srcId="{154DA4E9-A79C-4224-B94F-65916F9D870B}" destId="{13093F4B-2C77-4FF3-980B-1EE2DDD4C559}" srcOrd="0" destOrd="0" presId="urn:microsoft.com/office/officeart/2005/8/layout/lProcess2"/>
    <dgm:cxn modelId="{2B02DF61-C636-4AF6-8498-24049CDCDE10}" type="presOf" srcId="{11C871D5-DC8F-4AC6-BF60-32DA47E7016E}" destId="{5B7A6763-F345-4CFE-9B61-7F70F530A752}" srcOrd="0" destOrd="0" presId="urn:microsoft.com/office/officeart/2005/8/layout/lProcess2"/>
    <dgm:cxn modelId="{D00EFB1D-90C0-4AE6-A6E3-2111ADDD4B1E}" srcId="{11C871D5-DC8F-4AC6-BF60-32DA47E7016E}" destId="{C2668E42-BB69-48B3-9A1A-45312944FDD5}" srcOrd="0" destOrd="0" parTransId="{DF94A33A-4FD8-48F6-8071-A3B37CDEC1AB}" sibTransId="{A1A05A82-E32A-4C73-B696-A816692FE2F7}"/>
    <dgm:cxn modelId="{4505FA1A-7AC3-4757-8D9E-EBD1058EB8E1}" srcId="{19ABD56F-99CD-495E-A190-6D2B5E601021}" destId="{154DA4E9-A79C-4224-B94F-65916F9D870B}" srcOrd="2" destOrd="0" parTransId="{CF9ACD1E-9F1C-42F5-979D-64AC914341CA}" sibTransId="{92B61616-C383-4EFC-84D4-F263E01CB1C2}"/>
    <dgm:cxn modelId="{F1D8A0FA-A631-4D50-9EFC-B7EC547C27EF}" srcId="{11C871D5-DC8F-4AC6-BF60-32DA47E7016E}" destId="{9653428E-B1C7-4553-8CCE-BB29A4F0097C}" srcOrd="1" destOrd="0" parTransId="{9524122B-F6DC-4E8E-A84E-E8DD21A26503}" sibTransId="{D037CD30-BCA8-44D0-BB3F-447943B50447}"/>
    <dgm:cxn modelId="{0279A3B2-E04A-4AC6-8756-38BADC2739CF}" srcId="{19ABD56F-99CD-495E-A190-6D2B5E601021}" destId="{AF82E215-789A-4950-BE1E-D1BBBF3509F3}" srcOrd="0" destOrd="0" parTransId="{3DCC2C89-7CC6-4E07-AD45-E932860B4F0E}" sibTransId="{70A87F96-6B21-49C3-8944-C8A4FE022DFB}"/>
    <dgm:cxn modelId="{22330831-3FBB-4017-8C70-697643CC4FCE}" srcId="{C2ACB195-80B6-4CED-ACE4-D60000A57B52}" destId="{11C871D5-DC8F-4AC6-BF60-32DA47E7016E}" srcOrd="0" destOrd="0" parTransId="{5821BBBA-862C-4539-B517-37D4A99C1254}" sibTransId="{E2B4D255-2D72-4F50-806C-62D5B361C780}"/>
    <dgm:cxn modelId="{5E8AD28A-C701-4A91-8D3F-08A4F250E3F0}" type="presOf" srcId="{9653428E-B1C7-4553-8CCE-BB29A4F0097C}" destId="{D00E9CB3-F920-427C-824D-25710856F1B7}" srcOrd="0" destOrd="0" presId="urn:microsoft.com/office/officeart/2005/8/layout/lProcess2"/>
    <dgm:cxn modelId="{3C28D4E7-5ACF-448F-9A3F-938F44B9E752}" type="presOf" srcId="{14E610AB-8406-4037-A2F8-115099EAD7D4}" destId="{E08CE751-362A-4B34-B82B-19D8D9AE7613}" srcOrd="0" destOrd="0" presId="urn:microsoft.com/office/officeart/2005/8/layout/lProcess2"/>
    <dgm:cxn modelId="{BEFE546B-2F82-4E1D-A202-8423582B26BE}" type="presOf" srcId="{26267514-29EB-4E53-8978-C4B33303ACC7}" destId="{3560F67C-A36A-491D-B5F9-2038C4228EE3}" srcOrd="0" destOrd="0" presId="urn:microsoft.com/office/officeart/2005/8/layout/lProcess2"/>
    <dgm:cxn modelId="{1BCF0C11-E325-4737-AE6C-4C95B362234C}" type="presOf" srcId="{7EC60F4B-A33D-4B03-82D8-9191DEB86E51}" destId="{CF1E88E6-C2D5-4AFF-A2AF-D52290F876F6}" srcOrd="0" destOrd="0" presId="urn:microsoft.com/office/officeart/2005/8/layout/lProcess2"/>
    <dgm:cxn modelId="{4288DB98-F8AB-4D6D-A2B6-FD74DF9A91B4}" type="presOf" srcId="{C2ACB195-80B6-4CED-ACE4-D60000A57B52}" destId="{F91938FB-A802-48B2-B4EB-65DC1768E5D3}" srcOrd="0" destOrd="0" presId="urn:microsoft.com/office/officeart/2005/8/layout/lProcess2"/>
    <dgm:cxn modelId="{B7DC2928-D091-4430-9FBC-476DB8D0EBE5}" type="presOf" srcId="{5BB1049E-FE74-4AE8-A9E1-E8AB7D766602}" destId="{7D09AF09-9762-4F00-8DDE-726260A960B3}" srcOrd="0" destOrd="0" presId="urn:microsoft.com/office/officeart/2005/8/layout/lProcess2"/>
    <dgm:cxn modelId="{290E601F-A4B6-48BD-B3EF-6FF585D5C164}" type="presOf" srcId="{14E610AB-8406-4037-A2F8-115099EAD7D4}" destId="{67041ED6-C66A-439A-98CC-F656194BE85C}" srcOrd="1" destOrd="0" presId="urn:microsoft.com/office/officeart/2005/8/layout/lProcess2"/>
    <dgm:cxn modelId="{1B93D2B3-548F-4A9D-940A-FAA0E26F0FDF}" type="presOf" srcId="{C2668E42-BB69-48B3-9A1A-45312944FDD5}" destId="{2267DB9B-3EC9-41AA-9F17-2EAE344B60D8}" srcOrd="0" destOrd="0" presId="urn:microsoft.com/office/officeart/2005/8/layout/lProcess2"/>
    <dgm:cxn modelId="{CE0A5122-BB62-42A4-B605-1DCBB0B7C792}" type="presOf" srcId="{4797130F-C413-4A4A-8BA7-02E9ABADC536}" destId="{E872AB05-5A97-413A-A1D4-A98C53CC176E}" srcOrd="0" destOrd="0" presId="urn:microsoft.com/office/officeart/2005/8/layout/lProcess2"/>
    <dgm:cxn modelId="{CEBB81A0-D11F-4A60-908C-1AE160BE4EE4}" srcId="{C2ACB195-80B6-4CED-ACE4-D60000A57B52}" destId="{1E96D279-5E27-4C9A-885E-E67676DCDAD6}" srcOrd="1" destOrd="0" parTransId="{1C04789D-EAB8-4B2E-976F-4B3004840E1D}" sibTransId="{530C6202-64F2-4E7F-9118-22441EBF0DAC}"/>
    <dgm:cxn modelId="{E47D32AB-5C32-4275-842B-1E2C06279777}" srcId="{C2ACB195-80B6-4CED-ACE4-D60000A57B52}" destId="{14E610AB-8406-4037-A2F8-115099EAD7D4}" srcOrd="2" destOrd="0" parTransId="{381F0C33-A8D9-4DD5-B12E-315A38C9F319}" sibTransId="{20F25A32-0D15-4A3B-BCF0-EA516368F75D}"/>
    <dgm:cxn modelId="{38C4CFEC-2E00-4F21-BAEB-EEA6128A52BE}" srcId="{14E610AB-8406-4037-A2F8-115099EAD7D4}" destId="{7EC60F4B-A33D-4B03-82D8-9191DEB86E51}" srcOrd="0" destOrd="0" parTransId="{C8B5C3B2-3B36-45DF-9963-D69A79FC68BF}" sibTransId="{186A238C-1CB4-44E4-A348-871EA007B4E6}"/>
    <dgm:cxn modelId="{10CAD595-628A-469D-9A08-90C5297B0515}" type="presOf" srcId="{19ABD56F-99CD-495E-A190-6D2B5E601021}" destId="{877D1C5C-AA53-48A2-B648-100CEA4939FF}" srcOrd="0" destOrd="0" presId="urn:microsoft.com/office/officeart/2005/8/layout/lProcess2"/>
    <dgm:cxn modelId="{6AB216D9-B946-4826-8392-F7A32DD750B9}" type="presOf" srcId="{4C3B2179-3FCE-44CA-8906-6F77D85AC42D}" destId="{4ABD72AA-D773-4FCC-BD13-8F881A0D27BA}" srcOrd="0" destOrd="0" presId="urn:microsoft.com/office/officeart/2005/8/layout/lProcess2"/>
    <dgm:cxn modelId="{82F2EFCD-5923-452A-9681-04DBC6D9D593}" type="presOf" srcId="{19ABD56F-99CD-495E-A190-6D2B5E601021}" destId="{1FE66CA2-57BF-482A-95C4-DC921EE838C5}" srcOrd="1" destOrd="0" presId="urn:microsoft.com/office/officeart/2005/8/layout/lProcess2"/>
    <dgm:cxn modelId="{EE854155-7C4A-410E-AC6A-756CCBA643B8}" srcId="{14E610AB-8406-4037-A2F8-115099EAD7D4}" destId="{26267514-29EB-4E53-8978-C4B33303ACC7}" srcOrd="1" destOrd="0" parTransId="{F1EB533A-4EE7-49F6-8838-A0A8C1F31A66}" sibTransId="{98CCD3FB-28D5-4DAC-9D2F-09C6144FAB61}"/>
    <dgm:cxn modelId="{A5965CD5-EA5D-4DAD-83CE-E6834A830AC5}" srcId="{19ABD56F-99CD-495E-A190-6D2B5E601021}" destId="{5BB1049E-FE74-4AE8-A9E1-E8AB7D766602}" srcOrd="1" destOrd="0" parTransId="{765D7B6B-8381-4014-802A-1A8167255C33}" sibTransId="{CAFBDB5D-8B91-4424-BFF9-626304C660DA}"/>
    <dgm:cxn modelId="{A3B2850E-721F-4517-B10B-4540B59D18DD}" type="presOf" srcId="{1E96D279-5E27-4C9A-885E-E67676DCDAD6}" destId="{A4C34AC5-8B5F-4105-B292-BC35C59C7912}" srcOrd="1" destOrd="0" presId="urn:microsoft.com/office/officeart/2005/8/layout/lProcess2"/>
    <dgm:cxn modelId="{8D508130-5756-44B5-84ED-112FC394687B}" type="presOf" srcId="{2C9E0A14-B63C-4186-A4BA-63718CEEA2D0}" destId="{E305D11E-BC6A-459F-A0B7-DBD0E3658F3E}" srcOrd="0" destOrd="0" presId="urn:microsoft.com/office/officeart/2005/8/layout/lProcess2"/>
    <dgm:cxn modelId="{86CFC422-5B9E-4B7C-8A13-64CFE3A1CBAA}" srcId="{1E96D279-5E27-4C9A-885E-E67676DCDAD6}" destId="{4C3B2179-3FCE-44CA-8906-6F77D85AC42D}" srcOrd="1" destOrd="0" parTransId="{304F0DFF-D0E1-452F-8808-CE4EAA33E644}" sibTransId="{F4DA9B6D-BC96-4A37-B837-BC2431618E79}"/>
    <dgm:cxn modelId="{DB558167-960E-46AA-BA37-490D8F68353A}" srcId="{C2ACB195-80B6-4CED-ACE4-D60000A57B52}" destId="{19ABD56F-99CD-495E-A190-6D2B5E601021}" srcOrd="3" destOrd="0" parTransId="{B9D5938E-4FEF-48C9-AB21-5C675F523853}" sibTransId="{698F412E-C3FE-4F48-A7CE-A404D4F3F8C2}"/>
    <dgm:cxn modelId="{210A09D7-2599-4FE8-A63F-093FE4FA3259}" type="presOf" srcId="{1E96D279-5E27-4C9A-885E-E67676DCDAD6}" destId="{4C170DAE-60DF-439E-A3D8-1EE4EA881512}" srcOrd="0" destOrd="0" presId="urn:microsoft.com/office/officeart/2005/8/layout/lProcess2"/>
    <dgm:cxn modelId="{8D144BC5-D0C1-4664-88AF-AB326C63DCC6}" type="presOf" srcId="{AF82E215-789A-4950-BE1E-D1BBBF3509F3}" destId="{4569B414-675B-4B1B-ABBC-C24ED49EBABB}" srcOrd="0" destOrd="0" presId="urn:microsoft.com/office/officeart/2005/8/layout/lProcess2"/>
    <dgm:cxn modelId="{6C3E04BE-AE3F-4337-8845-46E9F0CFD60A}" type="presParOf" srcId="{F91938FB-A802-48B2-B4EB-65DC1768E5D3}" destId="{029B4B70-0634-481B-8E19-A5E478C7ED37}" srcOrd="0" destOrd="0" presId="urn:microsoft.com/office/officeart/2005/8/layout/lProcess2"/>
    <dgm:cxn modelId="{BE8FCA12-4E7B-430C-A573-2D815F9C79AA}" type="presParOf" srcId="{029B4B70-0634-481B-8E19-A5E478C7ED37}" destId="{5B7A6763-F345-4CFE-9B61-7F70F530A752}" srcOrd="0" destOrd="0" presId="urn:microsoft.com/office/officeart/2005/8/layout/lProcess2"/>
    <dgm:cxn modelId="{D1FA025B-FD62-4441-9458-2E56541AD962}" type="presParOf" srcId="{029B4B70-0634-481B-8E19-A5E478C7ED37}" destId="{AFD4450F-C09E-4046-A131-0672FE4E2D98}" srcOrd="1" destOrd="0" presId="urn:microsoft.com/office/officeart/2005/8/layout/lProcess2"/>
    <dgm:cxn modelId="{03D1B4AC-8216-4514-A5EB-1C2BE36D14A5}" type="presParOf" srcId="{029B4B70-0634-481B-8E19-A5E478C7ED37}" destId="{96CE9BE7-16AE-4592-8DB5-6E7C57C40E83}" srcOrd="2" destOrd="0" presId="urn:microsoft.com/office/officeart/2005/8/layout/lProcess2"/>
    <dgm:cxn modelId="{45402D21-39D9-4633-A59F-66096F800954}" type="presParOf" srcId="{96CE9BE7-16AE-4592-8DB5-6E7C57C40E83}" destId="{DE5BF806-E671-434B-B11F-9945DB28B3C8}" srcOrd="0" destOrd="0" presId="urn:microsoft.com/office/officeart/2005/8/layout/lProcess2"/>
    <dgm:cxn modelId="{8E032352-A571-4C5A-8D5A-6A3E9613DD77}" type="presParOf" srcId="{DE5BF806-E671-434B-B11F-9945DB28B3C8}" destId="{2267DB9B-3EC9-41AA-9F17-2EAE344B60D8}" srcOrd="0" destOrd="0" presId="urn:microsoft.com/office/officeart/2005/8/layout/lProcess2"/>
    <dgm:cxn modelId="{5A3F1333-5045-402C-97DA-9BAC08364AF9}" type="presParOf" srcId="{DE5BF806-E671-434B-B11F-9945DB28B3C8}" destId="{0A11AD34-E87B-42EE-ACD3-EA7B67221BCD}" srcOrd="1" destOrd="0" presId="urn:microsoft.com/office/officeart/2005/8/layout/lProcess2"/>
    <dgm:cxn modelId="{6759FD08-BA7E-4FC7-B16B-36023BC8DB24}" type="presParOf" srcId="{DE5BF806-E671-434B-B11F-9945DB28B3C8}" destId="{D00E9CB3-F920-427C-824D-25710856F1B7}" srcOrd="2" destOrd="0" presId="urn:microsoft.com/office/officeart/2005/8/layout/lProcess2"/>
    <dgm:cxn modelId="{F879FBC1-4451-4BCB-A163-B3554D06179A}" type="presParOf" srcId="{F91938FB-A802-48B2-B4EB-65DC1768E5D3}" destId="{8F07A40B-B372-4941-B596-EBA9E2230797}" srcOrd="1" destOrd="0" presId="urn:microsoft.com/office/officeart/2005/8/layout/lProcess2"/>
    <dgm:cxn modelId="{9F92F9A5-EF60-43A2-ADC7-6C9665F684AB}" type="presParOf" srcId="{F91938FB-A802-48B2-B4EB-65DC1768E5D3}" destId="{73954A38-513A-4A88-8C67-53375550AF7F}" srcOrd="2" destOrd="0" presId="urn:microsoft.com/office/officeart/2005/8/layout/lProcess2"/>
    <dgm:cxn modelId="{527383E8-DEA5-4FF4-9658-4C6E02112D0B}" type="presParOf" srcId="{73954A38-513A-4A88-8C67-53375550AF7F}" destId="{4C170DAE-60DF-439E-A3D8-1EE4EA881512}" srcOrd="0" destOrd="0" presId="urn:microsoft.com/office/officeart/2005/8/layout/lProcess2"/>
    <dgm:cxn modelId="{025D3014-AD57-4010-87B6-F3B6E6C081CA}" type="presParOf" srcId="{73954A38-513A-4A88-8C67-53375550AF7F}" destId="{A4C34AC5-8B5F-4105-B292-BC35C59C7912}" srcOrd="1" destOrd="0" presId="urn:microsoft.com/office/officeart/2005/8/layout/lProcess2"/>
    <dgm:cxn modelId="{5A5909F1-8A62-4074-91AB-D3D6F8B3C287}" type="presParOf" srcId="{73954A38-513A-4A88-8C67-53375550AF7F}" destId="{D81A0F9C-C91C-47F6-A623-30CDFF45AF27}" srcOrd="2" destOrd="0" presId="urn:microsoft.com/office/officeart/2005/8/layout/lProcess2"/>
    <dgm:cxn modelId="{E083C650-93AC-4E51-859F-E2FB877E9DE1}" type="presParOf" srcId="{D81A0F9C-C91C-47F6-A623-30CDFF45AF27}" destId="{4B31972D-0433-4C2D-9F7E-B4B4C49E2001}" srcOrd="0" destOrd="0" presId="urn:microsoft.com/office/officeart/2005/8/layout/lProcess2"/>
    <dgm:cxn modelId="{5B88E7FA-B76D-47F9-AC0A-BDCCD53FFDCE}" type="presParOf" srcId="{4B31972D-0433-4C2D-9F7E-B4B4C49E2001}" destId="{E305D11E-BC6A-459F-A0B7-DBD0E3658F3E}" srcOrd="0" destOrd="0" presId="urn:microsoft.com/office/officeart/2005/8/layout/lProcess2"/>
    <dgm:cxn modelId="{AFD6A180-A5B1-4B43-82E3-646E2EC39F35}" type="presParOf" srcId="{4B31972D-0433-4C2D-9F7E-B4B4C49E2001}" destId="{C5E5A875-226E-4D39-8CFB-29345802A6FA}" srcOrd="1" destOrd="0" presId="urn:microsoft.com/office/officeart/2005/8/layout/lProcess2"/>
    <dgm:cxn modelId="{175AF3D9-B6BA-4E18-BB0F-395DC2E4DF5A}" type="presParOf" srcId="{4B31972D-0433-4C2D-9F7E-B4B4C49E2001}" destId="{4ABD72AA-D773-4FCC-BD13-8F881A0D27BA}" srcOrd="2" destOrd="0" presId="urn:microsoft.com/office/officeart/2005/8/layout/lProcess2"/>
    <dgm:cxn modelId="{BCED010A-5554-4D51-9579-0342DC056BA5}" type="presParOf" srcId="{F91938FB-A802-48B2-B4EB-65DC1768E5D3}" destId="{1329998E-0346-442F-A1E1-7A1DAB6EAE53}" srcOrd="3" destOrd="0" presId="urn:microsoft.com/office/officeart/2005/8/layout/lProcess2"/>
    <dgm:cxn modelId="{F5D64520-BB26-4D7B-971F-15B3D7D650DC}" type="presParOf" srcId="{F91938FB-A802-48B2-B4EB-65DC1768E5D3}" destId="{42F23A2D-D6C5-43DA-AEB1-47C9869E81D7}" srcOrd="4" destOrd="0" presId="urn:microsoft.com/office/officeart/2005/8/layout/lProcess2"/>
    <dgm:cxn modelId="{93DC42AC-8E87-4E59-86DC-7CBBC14C6678}" type="presParOf" srcId="{42F23A2D-D6C5-43DA-AEB1-47C9869E81D7}" destId="{E08CE751-362A-4B34-B82B-19D8D9AE7613}" srcOrd="0" destOrd="0" presId="urn:microsoft.com/office/officeart/2005/8/layout/lProcess2"/>
    <dgm:cxn modelId="{1F5331BF-D779-4767-80FC-66730FE01108}" type="presParOf" srcId="{42F23A2D-D6C5-43DA-AEB1-47C9869E81D7}" destId="{67041ED6-C66A-439A-98CC-F656194BE85C}" srcOrd="1" destOrd="0" presId="urn:microsoft.com/office/officeart/2005/8/layout/lProcess2"/>
    <dgm:cxn modelId="{DC4954A9-2022-41A6-A5A9-22957A15FD66}" type="presParOf" srcId="{42F23A2D-D6C5-43DA-AEB1-47C9869E81D7}" destId="{B203DFC4-7E2B-4FF0-998B-6B5DE1918C0A}" srcOrd="2" destOrd="0" presId="urn:microsoft.com/office/officeart/2005/8/layout/lProcess2"/>
    <dgm:cxn modelId="{D705CCC5-1C4D-4948-BCF1-FEEAB8548AD4}" type="presParOf" srcId="{B203DFC4-7E2B-4FF0-998B-6B5DE1918C0A}" destId="{10C6B53E-B8D7-4C32-8F9E-B33A7215A448}" srcOrd="0" destOrd="0" presId="urn:microsoft.com/office/officeart/2005/8/layout/lProcess2"/>
    <dgm:cxn modelId="{8FA57A3F-E96F-433D-B6FD-0DE19BC7FEE4}" type="presParOf" srcId="{10C6B53E-B8D7-4C32-8F9E-B33A7215A448}" destId="{CF1E88E6-C2D5-4AFF-A2AF-D52290F876F6}" srcOrd="0" destOrd="0" presId="urn:microsoft.com/office/officeart/2005/8/layout/lProcess2"/>
    <dgm:cxn modelId="{2D0B4F09-9588-4D1E-99D3-0E6DCE1AD73D}" type="presParOf" srcId="{10C6B53E-B8D7-4C32-8F9E-B33A7215A448}" destId="{A2F54A6A-E0E3-4E63-ABC3-60A36DCA4940}" srcOrd="1" destOrd="0" presId="urn:microsoft.com/office/officeart/2005/8/layout/lProcess2"/>
    <dgm:cxn modelId="{F2C8964C-3889-4294-AE02-4DBD1B303D1F}" type="presParOf" srcId="{10C6B53E-B8D7-4C32-8F9E-B33A7215A448}" destId="{3560F67C-A36A-491D-B5F9-2038C4228EE3}" srcOrd="2" destOrd="0" presId="urn:microsoft.com/office/officeart/2005/8/layout/lProcess2"/>
    <dgm:cxn modelId="{DACE766E-A64A-4B31-9C32-60BEE6907394}" type="presParOf" srcId="{F91938FB-A802-48B2-B4EB-65DC1768E5D3}" destId="{841137D4-C1CE-423C-A413-2364084FD597}" srcOrd="5" destOrd="0" presId="urn:microsoft.com/office/officeart/2005/8/layout/lProcess2"/>
    <dgm:cxn modelId="{F5FD47AB-616C-4CF4-A77A-A931E67F9077}" type="presParOf" srcId="{F91938FB-A802-48B2-B4EB-65DC1768E5D3}" destId="{253A0067-C94F-4B83-A817-CA94DD575B8C}" srcOrd="6" destOrd="0" presId="urn:microsoft.com/office/officeart/2005/8/layout/lProcess2"/>
    <dgm:cxn modelId="{3B31CF0A-BD40-4E2D-8F0A-6EFE2CF9B779}" type="presParOf" srcId="{253A0067-C94F-4B83-A817-CA94DD575B8C}" destId="{877D1C5C-AA53-48A2-B648-100CEA4939FF}" srcOrd="0" destOrd="0" presId="urn:microsoft.com/office/officeart/2005/8/layout/lProcess2"/>
    <dgm:cxn modelId="{CEF27D50-497D-453A-A10B-BEB43E3EF9E2}" type="presParOf" srcId="{253A0067-C94F-4B83-A817-CA94DD575B8C}" destId="{1FE66CA2-57BF-482A-95C4-DC921EE838C5}" srcOrd="1" destOrd="0" presId="urn:microsoft.com/office/officeart/2005/8/layout/lProcess2"/>
    <dgm:cxn modelId="{C593BD91-8B82-4CC8-A063-BC376EDE8178}" type="presParOf" srcId="{253A0067-C94F-4B83-A817-CA94DD575B8C}" destId="{FF82F1BD-F5AF-4371-B63C-468BBADF8419}" srcOrd="2" destOrd="0" presId="urn:microsoft.com/office/officeart/2005/8/layout/lProcess2"/>
    <dgm:cxn modelId="{BA93E799-242A-4568-A49D-B0BE87CAC637}" type="presParOf" srcId="{FF82F1BD-F5AF-4371-B63C-468BBADF8419}" destId="{4D1F8D19-5998-48DD-9A88-99323E4015DE}" srcOrd="0" destOrd="0" presId="urn:microsoft.com/office/officeart/2005/8/layout/lProcess2"/>
    <dgm:cxn modelId="{179FCC5F-B661-4FFE-85A2-257539619473}" type="presParOf" srcId="{4D1F8D19-5998-48DD-9A88-99323E4015DE}" destId="{4569B414-675B-4B1B-ABBC-C24ED49EBABB}" srcOrd="0" destOrd="0" presId="urn:microsoft.com/office/officeart/2005/8/layout/lProcess2"/>
    <dgm:cxn modelId="{37D670A1-6D78-4552-A896-E4C12B893C5A}" type="presParOf" srcId="{4D1F8D19-5998-48DD-9A88-99323E4015DE}" destId="{73B2771F-272C-4B9C-964D-2D081034EB36}" srcOrd="1" destOrd="0" presId="urn:microsoft.com/office/officeart/2005/8/layout/lProcess2"/>
    <dgm:cxn modelId="{CDE66EBA-9ACE-4080-9E53-33DCC9D20DDA}" type="presParOf" srcId="{4D1F8D19-5998-48DD-9A88-99323E4015DE}" destId="{7D09AF09-9762-4F00-8DDE-726260A960B3}" srcOrd="2" destOrd="0" presId="urn:microsoft.com/office/officeart/2005/8/layout/lProcess2"/>
    <dgm:cxn modelId="{988C21DF-27DD-468F-878D-707CB6EF4EB3}" type="presParOf" srcId="{4D1F8D19-5998-48DD-9A88-99323E4015DE}" destId="{9AA223EE-5165-4F9A-82A5-A00AAA987B13}" srcOrd="3" destOrd="0" presId="urn:microsoft.com/office/officeart/2005/8/layout/lProcess2"/>
    <dgm:cxn modelId="{00BBC74C-F0AB-4089-836D-F7FF0DACA6AD}" type="presParOf" srcId="{4D1F8D19-5998-48DD-9A88-99323E4015DE}" destId="{13093F4B-2C77-4FF3-980B-1EE2DDD4C559}" srcOrd="4" destOrd="0" presId="urn:microsoft.com/office/officeart/2005/8/layout/lProcess2"/>
    <dgm:cxn modelId="{8C38156E-4F75-49AE-AD8D-FCA0133B6EDC}" type="presParOf" srcId="{4D1F8D19-5998-48DD-9A88-99323E4015DE}" destId="{A7505921-10FF-46F8-8DCA-CD06588E4EC7}" srcOrd="5" destOrd="0" presId="urn:microsoft.com/office/officeart/2005/8/layout/lProcess2"/>
    <dgm:cxn modelId="{89266291-1C90-415E-B56A-2B564EB61915}" type="presParOf" srcId="{4D1F8D19-5998-48DD-9A88-99323E4015DE}" destId="{E872AB05-5A97-413A-A1D4-A98C53CC176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CB195-80B6-4CED-ACE4-D60000A57B5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BY"/>
        </a:p>
      </dgm:t>
    </dgm:pt>
    <dgm:pt modelId="{11C871D5-DC8F-4AC6-BF60-32DA47E7016E}">
      <dgm:prSet phldrT="[Текст]"/>
      <dgm:spPr/>
      <dgm:t>
        <a:bodyPr/>
        <a:lstStyle/>
        <a:p>
          <a:r>
            <a:rPr lang="ru-RU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Уровень</a:t>
          </a:r>
          <a:r>
            <a:rPr lang="ru-RU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ru-RU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принятия решения</a:t>
          </a:r>
          <a:endParaRPr lang="ru-BY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821BBBA-862C-4539-B517-37D4A99C1254}" type="parTrans" cxnId="{22330831-3FBB-4017-8C70-697643CC4FCE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B4D255-2D72-4F50-806C-62D5B361C780}" type="sibTrans" cxnId="{22330831-3FBB-4017-8C70-697643CC4FCE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668E42-BB69-48B3-9A1A-45312944FDD5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Областной исполнительный комитет</a:t>
          </a:r>
          <a:endParaRPr lang="ru-BY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F94A33A-4FD8-48F6-8071-A3B37CDEC1AB}" type="parTrans" cxnId="{D00EFB1D-90C0-4AE6-A6E3-2111ADDD4B1E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A05A82-E32A-4C73-B696-A816692FE2F7}" type="sibTrans" cxnId="{D00EFB1D-90C0-4AE6-A6E3-2111ADDD4B1E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653428E-B1C7-4553-8CCE-BB29A4F0097C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Исполком базового уровня </a:t>
          </a:r>
          <a:r>
            <a:rPr lang="ru-RU" sz="1200" dirty="0">
              <a:latin typeface="Segoe UI" panose="020B0502040204020203" pitchFamily="34" charset="0"/>
              <a:cs typeface="Segoe UI" panose="020B0502040204020203" pitchFamily="34" charset="0"/>
            </a:rPr>
            <a:t>(если делегировано)</a:t>
          </a:r>
          <a:endParaRPr lang="ru-BY" sz="15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524122B-F6DC-4E8E-A84E-E8DD21A26503}" type="parTrans" cxnId="{F1D8A0FA-A631-4D50-9EFC-B7EC547C27EF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037CD30-BCA8-44D0-BB3F-447943B50447}" type="sibTrans" cxnId="{F1D8A0FA-A631-4D50-9EFC-B7EC547C27EF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E96D279-5E27-4C9A-885E-E67676DCDAD6}">
      <dgm:prSet phldrT="[Текст]"/>
      <dgm:spPr/>
      <dgm:t>
        <a:bodyPr/>
        <a:lstStyle/>
        <a:p>
          <a:r>
            <a:rPr lang="ru-RU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Оформление</a:t>
          </a:r>
          <a:endParaRPr lang="ru-BY" u="sng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04789D-EAB8-4B2E-976F-4B3004840E1D}" type="parTrans" cxnId="{CEBB81A0-D11F-4A60-908C-1AE160BE4EE4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30C6202-64F2-4E7F-9118-22441EBF0DAC}" type="sibTrans" cxnId="{CEBB81A0-D11F-4A60-908C-1AE160BE4EE4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C9E0A14-B63C-4186-A4BA-63718CEEA2D0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Соглашение (договор) не заключается</a:t>
          </a:r>
          <a:endParaRPr lang="ru-BY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D9F5ED1-73D0-4911-8A5C-F9212A8E9C74}" type="parTrans" cxnId="{47D79561-1225-4CDF-BD0C-895F0AA08753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4D51284-DC82-4071-BE27-A5A252799545}" type="sibTrans" cxnId="{47D79561-1225-4CDF-BD0C-895F0AA08753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9ABD56F-99CD-495E-A190-6D2B5E601021}">
      <dgm:prSet phldrT="[Текст]"/>
      <dgm:spPr/>
      <dgm:t>
        <a:bodyPr/>
        <a:lstStyle/>
        <a:p>
          <a:r>
            <a:rPr lang="ru-RU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Льготы</a:t>
          </a:r>
          <a:r>
            <a:rPr lang="ru-RU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ru-RU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и преференции</a:t>
          </a:r>
          <a:endParaRPr lang="ru-BY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D5938E-4FEF-48C9-AB21-5C675F523853}" type="parTrans" cxnId="{DB558167-960E-46AA-BA37-490D8F68353A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98F412E-C3FE-4F48-A7CE-A404D4F3F8C2}" type="sibTrans" cxnId="{DB558167-960E-46AA-BA37-490D8F68353A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F82E215-789A-4950-BE1E-D1BBBF3509F3}">
      <dgm:prSet phldrT="[Текст]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Стандартный пакет (аналог – Декрет Президента Республики Беларусь от 6 августа 2009 г. </a:t>
          </a:r>
          <a:b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dirty="0">
              <a:latin typeface="Segoe UI" panose="020B0502040204020203" pitchFamily="34" charset="0"/>
              <a:cs typeface="Segoe UI" panose="020B0502040204020203" pitchFamily="34" charset="0"/>
            </a:rPr>
            <a:t>№ 10)</a:t>
          </a:r>
          <a:endParaRPr lang="ru-BY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DCC2C89-7CC6-4E07-AD45-E932860B4F0E}" type="parTrans" cxnId="{0279A3B2-E04A-4AC6-8756-38BADC2739CF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0A87F96-6B21-49C3-8944-C8A4FE022DFB}" type="sibTrans" cxnId="{0279A3B2-E04A-4AC6-8756-38BADC2739CF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4C21AC-EF2C-4087-818A-46957120AF8B}">
      <dgm:prSet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Сведения о проекте включаются в Перечень</a:t>
          </a:r>
          <a:endParaRPr lang="ru-BY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F25B6A-7C44-4438-9D45-7E0925F0B38F}" type="parTrans" cxnId="{1140082F-9678-4F20-B94B-B8B1266A68F7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AE88A8-8856-42B8-85EB-A4205E4E05C9}" type="sibTrans" cxnId="{1140082F-9678-4F20-B94B-B8B1266A68F7}">
      <dgm:prSet/>
      <dgm:spPr/>
      <dgm:t>
        <a:bodyPr/>
        <a:lstStyle/>
        <a:p>
          <a:endParaRPr lang="ru-BY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771D05F-B375-42CF-9763-56976CA5B8A2}">
      <dgm:prSet phldrT="[Текст]"/>
      <dgm:spPr/>
      <dgm:t>
        <a:bodyPr/>
        <a:lstStyle/>
        <a:p>
          <a:r>
            <a:rPr lang="ru-RU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Приоритетные </a:t>
          </a:r>
          <a:r>
            <a:rPr lang="ru-RU" u="none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виды деятельности</a:t>
          </a:r>
          <a:endParaRPr lang="ru-BY" u="none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0C51CE3-F435-4302-8CC3-05DA0EF04AC4}" type="parTrans" cxnId="{C0161C52-4A3E-4A16-B3A5-58CCA3B8F5C9}">
      <dgm:prSet/>
      <dgm:spPr/>
      <dgm:t>
        <a:bodyPr/>
        <a:lstStyle/>
        <a:p>
          <a:endParaRPr lang="ru-BY"/>
        </a:p>
      </dgm:t>
    </dgm:pt>
    <dgm:pt modelId="{F78AFDAE-43D1-4E18-9662-7EF5FFCA52C0}" type="sibTrans" cxnId="{C0161C52-4A3E-4A16-B3A5-58CCA3B8F5C9}">
      <dgm:prSet/>
      <dgm:spPr/>
      <dgm:t>
        <a:bodyPr/>
        <a:lstStyle/>
        <a:p>
          <a:endParaRPr lang="ru-BY"/>
        </a:p>
      </dgm:t>
    </dgm:pt>
    <dgm:pt modelId="{F30832B2-391B-47D0-B26B-8A5E22F3951C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Постановление </a:t>
          </a:r>
          <a:b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№ 417</a:t>
          </a:r>
          <a:endParaRPr lang="ru-BY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4DD2541-77B8-4088-9F8D-6C6525CED73B}" type="parTrans" cxnId="{435FF53C-D381-4804-B867-28FF5AF376F2}">
      <dgm:prSet/>
      <dgm:spPr/>
      <dgm:t>
        <a:bodyPr/>
        <a:lstStyle/>
        <a:p>
          <a:endParaRPr lang="ru-BY"/>
        </a:p>
      </dgm:t>
    </dgm:pt>
    <dgm:pt modelId="{598159D5-33E8-42B7-A911-7BDCDADE234F}" type="sibTrans" cxnId="{435FF53C-D381-4804-B867-28FF5AF376F2}">
      <dgm:prSet/>
      <dgm:spPr/>
      <dgm:t>
        <a:bodyPr/>
        <a:lstStyle/>
        <a:p>
          <a:endParaRPr lang="ru-BY"/>
        </a:p>
      </dgm:t>
    </dgm:pt>
    <dgm:pt modelId="{DBA6ED2D-07B3-48ED-B09F-84802CB506D1}">
      <dgm:prSet phldrT="[Текст]" custT="1"/>
      <dgm:spPr>
        <a:solidFill>
          <a:schemeClr val="accent2">
            <a:lumMod val="95000"/>
          </a:schemeClr>
        </a:solidFill>
      </dgm:spPr>
      <dgm:t>
        <a:bodyPr/>
        <a:lstStyle/>
        <a:p>
          <a:r>
            <a:rPr lang="ru-RU" sz="1400" dirty="0">
              <a:latin typeface="Segoe UI" panose="020B0502040204020203" pitchFamily="34" charset="0"/>
              <a:cs typeface="Segoe UI" panose="020B0502040204020203" pitchFamily="34" charset="0"/>
            </a:rPr>
            <a:t>Региональный перечень</a:t>
          </a:r>
          <a:endParaRPr lang="ru-BY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0F41216-8BF4-47CE-BD6F-C89E03DA851D}" type="parTrans" cxnId="{A8D240A5-6782-4C74-9F9B-69503D7C5D32}">
      <dgm:prSet/>
      <dgm:spPr/>
      <dgm:t>
        <a:bodyPr/>
        <a:lstStyle/>
        <a:p>
          <a:endParaRPr lang="ru-BY"/>
        </a:p>
      </dgm:t>
    </dgm:pt>
    <dgm:pt modelId="{7D2D9FBA-C070-41A4-96C8-6A1630D688EF}" type="sibTrans" cxnId="{A8D240A5-6782-4C74-9F9B-69503D7C5D32}">
      <dgm:prSet/>
      <dgm:spPr/>
      <dgm:t>
        <a:bodyPr/>
        <a:lstStyle/>
        <a:p>
          <a:endParaRPr lang="ru-BY"/>
        </a:p>
      </dgm:t>
    </dgm:pt>
    <dgm:pt modelId="{F91938FB-A802-48B2-B4EB-65DC1768E5D3}" type="pres">
      <dgm:prSet presAssocID="{C2ACB195-80B6-4CED-ACE4-D60000A57B5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B4B70-0634-481B-8E19-A5E478C7ED37}" type="pres">
      <dgm:prSet presAssocID="{11C871D5-DC8F-4AC6-BF60-32DA47E7016E}" presName="compNode" presStyleCnt="0"/>
      <dgm:spPr/>
    </dgm:pt>
    <dgm:pt modelId="{5B7A6763-F345-4CFE-9B61-7F70F530A752}" type="pres">
      <dgm:prSet presAssocID="{11C871D5-DC8F-4AC6-BF60-32DA47E7016E}" presName="aNode" presStyleLbl="bgShp" presStyleIdx="0" presStyleCnt="4"/>
      <dgm:spPr/>
      <dgm:t>
        <a:bodyPr/>
        <a:lstStyle/>
        <a:p>
          <a:endParaRPr lang="ru-RU"/>
        </a:p>
      </dgm:t>
    </dgm:pt>
    <dgm:pt modelId="{AFD4450F-C09E-4046-A131-0672FE4E2D98}" type="pres">
      <dgm:prSet presAssocID="{11C871D5-DC8F-4AC6-BF60-32DA47E7016E}" presName="textNode" presStyleLbl="bgShp" presStyleIdx="0" presStyleCnt="4"/>
      <dgm:spPr/>
      <dgm:t>
        <a:bodyPr/>
        <a:lstStyle/>
        <a:p>
          <a:endParaRPr lang="ru-RU"/>
        </a:p>
      </dgm:t>
    </dgm:pt>
    <dgm:pt modelId="{96CE9BE7-16AE-4592-8DB5-6E7C57C40E83}" type="pres">
      <dgm:prSet presAssocID="{11C871D5-DC8F-4AC6-BF60-32DA47E7016E}" presName="compChildNode" presStyleCnt="0"/>
      <dgm:spPr/>
    </dgm:pt>
    <dgm:pt modelId="{DE5BF806-E671-434B-B11F-9945DB28B3C8}" type="pres">
      <dgm:prSet presAssocID="{11C871D5-DC8F-4AC6-BF60-32DA47E7016E}" presName="theInnerList" presStyleCnt="0"/>
      <dgm:spPr/>
    </dgm:pt>
    <dgm:pt modelId="{2267DB9B-3EC9-41AA-9F17-2EAE344B60D8}" type="pres">
      <dgm:prSet presAssocID="{C2668E42-BB69-48B3-9A1A-45312944FDD5}" presName="childNode" presStyleLbl="node1" presStyleIdx="0" presStyleCnt="7" custScaleX="10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1AD34-E87B-42EE-ACD3-EA7B67221BCD}" type="pres">
      <dgm:prSet presAssocID="{C2668E42-BB69-48B3-9A1A-45312944FDD5}" presName="aSpace2" presStyleCnt="0"/>
      <dgm:spPr/>
    </dgm:pt>
    <dgm:pt modelId="{D00E9CB3-F920-427C-824D-25710856F1B7}" type="pres">
      <dgm:prSet presAssocID="{9653428E-B1C7-4553-8CCE-BB29A4F0097C}" presName="childNode" presStyleLbl="node1" presStyleIdx="1" presStyleCnt="7" custScaleX="106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7A40B-B372-4941-B596-EBA9E2230797}" type="pres">
      <dgm:prSet presAssocID="{11C871D5-DC8F-4AC6-BF60-32DA47E7016E}" presName="aSpace" presStyleCnt="0"/>
      <dgm:spPr/>
    </dgm:pt>
    <dgm:pt modelId="{FEDB3FD4-9FAA-48FC-AD38-A9BA3AAFC754}" type="pres">
      <dgm:prSet presAssocID="{D771D05F-B375-42CF-9763-56976CA5B8A2}" presName="compNode" presStyleCnt="0"/>
      <dgm:spPr/>
    </dgm:pt>
    <dgm:pt modelId="{2C67179A-EF7A-4DD7-B5CA-4B082D14FEA1}" type="pres">
      <dgm:prSet presAssocID="{D771D05F-B375-42CF-9763-56976CA5B8A2}" presName="aNode" presStyleLbl="bgShp" presStyleIdx="1" presStyleCnt="4"/>
      <dgm:spPr/>
      <dgm:t>
        <a:bodyPr/>
        <a:lstStyle/>
        <a:p>
          <a:endParaRPr lang="ru-RU"/>
        </a:p>
      </dgm:t>
    </dgm:pt>
    <dgm:pt modelId="{9EA55F96-14BB-48EC-A516-71BDAAAE21C8}" type="pres">
      <dgm:prSet presAssocID="{D771D05F-B375-42CF-9763-56976CA5B8A2}" presName="textNode" presStyleLbl="bgShp" presStyleIdx="1" presStyleCnt="4"/>
      <dgm:spPr/>
      <dgm:t>
        <a:bodyPr/>
        <a:lstStyle/>
        <a:p>
          <a:endParaRPr lang="ru-RU"/>
        </a:p>
      </dgm:t>
    </dgm:pt>
    <dgm:pt modelId="{985FF9DA-2DD9-49CB-9AA5-596C34CFF8F9}" type="pres">
      <dgm:prSet presAssocID="{D771D05F-B375-42CF-9763-56976CA5B8A2}" presName="compChildNode" presStyleCnt="0"/>
      <dgm:spPr/>
    </dgm:pt>
    <dgm:pt modelId="{4950F137-52C9-466B-A368-A31E0BDD3CBA}" type="pres">
      <dgm:prSet presAssocID="{D771D05F-B375-42CF-9763-56976CA5B8A2}" presName="theInnerList" presStyleCnt="0"/>
      <dgm:spPr/>
    </dgm:pt>
    <dgm:pt modelId="{D680B017-D320-4925-B62A-36E6BD031986}" type="pres">
      <dgm:prSet presAssocID="{F30832B2-391B-47D0-B26B-8A5E22F3951C}" presName="childNode" presStyleLbl="node1" presStyleIdx="2" presStyleCnt="7" custScaleY="32727" custLinFactNeighborY="-26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AF4FE-D92A-432F-BCE0-461F91BDAB6D}" type="pres">
      <dgm:prSet presAssocID="{F30832B2-391B-47D0-B26B-8A5E22F3951C}" presName="aSpace2" presStyleCnt="0"/>
      <dgm:spPr/>
    </dgm:pt>
    <dgm:pt modelId="{30A88EAD-8215-4867-BA25-9FD67310EEBA}" type="pres">
      <dgm:prSet presAssocID="{DBA6ED2D-07B3-48ED-B09F-84802CB506D1}" presName="childNode" presStyleLbl="node1" presStyleIdx="3" presStyleCnt="7" custScaleY="40666" custLinFactNeighborX="-749" custLinFactNeighborY="4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ECA5A-10C0-4664-A637-17B01A2930FD}" type="pres">
      <dgm:prSet presAssocID="{D771D05F-B375-42CF-9763-56976CA5B8A2}" presName="aSpace" presStyleCnt="0"/>
      <dgm:spPr/>
    </dgm:pt>
    <dgm:pt modelId="{73954A38-513A-4A88-8C67-53375550AF7F}" type="pres">
      <dgm:prSet presAssocID="{1E96D279-5E27-4C9A-885E-E67676DCDAD6}" presName="compNode" presStyleCnt="0"/>
      <dgm:spPr/>
    </dgm:pt>
    <dgm:pt modelId="{4C170DAE-60DF-439E-A3D8-1EE4EA881512}" type="pres">
      <dgm:prSet presAssocID="{1E96D279-5E27-4C9A-885E-E67676DCDAD6}" presName="aNode" presStyleLbl="bgShp" presStyleIdx="2" presStyleCnt="4"/>
      <dgm:spPr/>
      <dgm:t>
        <a:bodyPr/>
        <a:lstStyle/>
        <a:p>
          <a:endParaRPr lang="ru-RU"/>
        </a:p>
      </dgm:t>
    </dgm:pt>
    <dgm:pt modelId="{A4C34AC5-8B5F-4105-B292-BC35C59C7912}" type="pres">
      <dgm:prSet presAssocID="{1E96D279-5E27-4C9A-885E-E67676DCDAD6}" presName="textNode" presStyleLbl="bgShp" presStyleIdx="2" presStyleCnt="4"/>
      <dgm:spPr/>
      <dgm:t>
        <a:bodyPr/>
        <a:lstStyle/>
        <a:p>
          <a:endParaRPr lang="ru-RU"/>
        </a:p>
      </dgm:t>
    </dgm:pt>
    <dgm:pt modelId="{D81A0F9C-C91C-47F6-A623-30CDFF45AF27}" type="pres">
      <dgm:prSet presAssocID="{1E96D279-5E27-4C9A-885E-E67676DCDAD6}" presName="compChildNode" presStyleCnt="0"/>
      <dgm:spPr/>
    </dgm:pt>
    <dgm:pt modelId="{4B31972D-0433-4C2D-9F7E-B4B4C49E2001}" type="pres">
      <dgm:prSet presAssocID="{1E96D279-5E27-4C9A-885E-E67676DCDAD6}" presName="theInnerList" presStyleCnt="0"/>
      <dgm:spPr/>
    </dgm:pt>
    <dgm:pt modelId="{E305D11E-BC6A-459F-A0B7-DBD0E3658F3E}" type="pres">
      <dgm:prSet presAssocID="{2C9E0A14-B63C-4186-A4BA-63718CEEA2D0}" presName="childNode" presStyleLbl="node1" presStyleIdx="4" presStyleCnt="7" custScaleX="108636" custScaleY="130368" custLinFactNeighborX="1084" custLinFactNeighborY="-86272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32AEFDCB-B3DF-4021-A56E-5DD338CD3980}" type="pres">
      <dgm:prSet presAssocID="{2C9E0A14-B63C-4186-A4BA-63718CEEA2D0}" presName="aSpace2" presStyleCnt="0"/>
      <dgm:spPr/>
    </dgm:pt>
    <dgm:pt modelId="{FD6D77BE-7F5C-46E5-9232-BF634ECC6FCB}" type="pres">
      <dgm:prSet presAssocID="{154C21AC-EF2C-4087-818A-46957120AF8B}" presName="childNode" presStyleLbl="node1" presStyleIdx="5" presStyleCnt="7" custScaleX="115394" custScaleY="127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9998E-0346-442F-A1E1-7A1DAB6EAE53}" type="pres">
      <dgm:prSet presAssocID="{1E96D279-5E27-4C9A-885E-E67676DCDAD6}" presName="aSpace" presStyleCnt="0"/>
      <dgm:spPr/>
    </dgm:pt>
    <dgm:pt modelId="{253A0067-C94F-4B83-A817-CA94DD575B8C}" type="pres">
      <dgm:prSet presAssocID="{19ABD56F-99CD-495E-A190-6D2B5E601021}" presName="compNode" presStyleCnt="0"/>
      <dgm:spPr/>
    </dgm:pt>
    <dgm:pt modelId="{877D1C5C-AA53-48A2-B648-100CEA4939FF}" type="pres">
      <dgm:prSet presAssocID="{19ABD56F-99CD-495E-A190-6D2B5E601021}" presName="aNode" presStyleLbl="bgShp" presStyleIdx="3" presStyleCnt="4" custScaleX="97486"/>
      <dgm:spPr/>
      <dgm:t>
        <a:bodyPr/>
        <a:lstStyle/>
        <a:p>
          <a:endParaRPr lang="ru-RU"/>
        </a:p>
      </dgm:t>
    </dgm:pt>
    <dgm:pt modelId="{1FE66CA2-57BF-482A-95C4-DC921EE838C5}" type="pres">
      <dgm:prSet presAssocID="{19ABD56F-99CD-495E-A190-6D2B5E601021}" presName="textNode" presStyleLbl="bgShp" presStyleIdx="3" presStyleCnt="4"/>
      <dgm:spPr/>
      <dgm:t>
        <a:bodyPr/>
        <a:lstStyle/>
        <a:p>
          <a:endParaRPr lang="ru-RU"/>
        </a:p>
      </dgm:t>
    </dgm:pt>
    <dgm:pt modelId="{FF82F1BD-F5AF-4371-B63C-468BBADF8419}" type="pres">
      <dgm:prSet presAssocID="{19ABD56F-99CD-495E-A190-6D2B5E601021}" presName="compChildNode" presStyleCnt="0"/>
      <dgm:spPr/>
    </dgm:pt>
    <dgm:pt modelId="{4D1F8D19-5998-48DD-9A88-99323E4015DE}" type="pres">
      <dgm:prSet presAssocID="{19ABD56F-99CD-495E-A190-6D2B5E601021}" presName="theInnerList" presStyleCnt="0"/>
      <dgm:spPr/>
    </dgm:pt>
    <dgm:pt modelId="{4569B414-675B-4B1B-ABBC-C24ED49EBABB}" type="pres">
      <dgm:prSet presAssocID="{AF82E215-789A-4950-BE1E-D1BBBF3509F3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9A3B2-E04A-4AC6-8756-38BADC2739CF}" srcId="{19ABD56F-99CD-495E-A190-6D2B5E601021}" destId="{AF82E215-789A-4950-BE1E-D1BBBF3509F3}" srcOrd="0" destOrd="0" parTransId="{3DCC2C89-7CC6-4E07-AD45-E932860B4F0E}" sibTransId="{70A87F96-6B21-49C3-8944-C8A4FE022DFB}"/>
    <dgm:cxn modelId="{CEBB81A0-D11F-4A60-908C-1AE160BE4EE4}" srcId="{C2ACB195-80B6-4CED-ACE4-D60000A57B52}" destId="{1E96D279-5E27-4C9A-885E-E67676DCDAD6}" srcOrd="2" destOrd="0" parTransId="{1C04789D-EAB8-4B2E-976F-4B3004840E1D}" sibTransId="{530C6202-64F2-4E7F-9118-22441EBF0DAC}"/>
    <dgm:cxn modelId="{1D203603-02C5-43D9-B142-8CC498E58553}" type="presOf" srcId="{D771D05F-B375-42CF-9763-56976CA5B8A2}" destId="{9EA55F96-14BB-48EC-A516-71BDAAAE21C8}" srcOrd="1" destOrd="0" presId="urn:microsoft.com/office/officeart/2005/8/layout/lProcess2"/>
    <dgm:cxn modelId="{5E8AD28A-C701-4A91-8D3F-08A4F250E3F0}" type="presOf" srcId="{9653428E-B1C7-4553-8CCE-BB29A4F0097C}" destId="{D00E9CB3-F920-427C-824D-25710856F1B7}" srcOrd="0" destOrd="0" presId="urn:microsoft.com/office/officeart/2005/8/layout/lProcess2"/>
    <dgm:cxn modelId="{8D508130-5756-44B5-84ED-112FC394687B}" type="presOf" srcId="{2C9E0A14-B63C-4186-A4BA-63718CEEA2D0}" destId="{E305D11E-BC6A-459F-A0B7-DBD0E3658F3E}" srcOrd="0" destOrd="0" presId="urn:microsoft.com/office/officeart/2005/8/layout/lProcess2"/>
    <dgm:cxn modelId="{C0161C52-4A3E-4A16-B3A5-58CCA3B8F5C9}" srcId="{C2ACB195-80B6-4CED-ACE4-D60000A57B52}" destId="{D771D05F-B375-42CF-9763-56976CA5B8A2}" srcOrd="1" destOrd="0" parTransId="{E0C51CE3-F435-4302-8CC3-05DA0EF04AC4}" sibTransId="{F78AFDAE-43D1-4E18-9662-7EF5FFCA52C0}"/>
    <dgm:cxn modelId="{A8D240A5-6782-4C74-9F9B-69503D7C5D32}" srcId="{D771D05F-B375-42CF-9763-56976CA5B8A2}" destId="{DBA6ED2D-07B3-48ED-B09F-84802CB506D1}" srcOrd="1" destOrd="0" parTransId="{50F41216-8BF4-47CE-BD6F-C89E03DA851D}" sibTransId="{7D2D9FBA-C070-41A4-96C8-6A1630D688EF}"/>
    <dgm:cxn modelId="{10CAD595-628A-469D-9A08-90C5297B0515}" type="presOf" srcId="{19ABD56F-99CD-495E-A190-6D2B5E601021}" destId="{877D1C5C-AA53-48A2-B648-100CEA4939FF}" srcOrd="0" destOrd="0" presId="urn:microsoft.com/office/officeart/2005/8/layout/lProcess2"/>
    <dgm:cxn modelId="{4288DB98-F8AB-4D6D-A2B6-FD74DF9A91B4}" type="presOf" srcId="{C2ACB195-80B6-4CED-ACE4-D60000A57B52}" destId="{F91938FB-A802-48B2-B4EB-65DC1768E5D3}" srcOrd="0" destOrd="0" presId="urn:microsoft.com/office/officeart/2005/8/layout/lProcess2"/>
    <dgm:cxn modelId="{2B02DF61-C636-4AF6-8498-24049CDCDE10}" type="presOf" srcId="{11C871D5-DC8F-4AC6-BF60-32DA47E7016E}" destId="{5B7A6763-F345-4CFE-9B61-7F70F530A752}" srcOrd="0" destOrd="0" presId="urn:microsoft.com/office/officeart/2005/8/layout/lProcess2"/>
    <dgm:cxn modelId="{A34305A2-045E-40B2-AA50-15FA7360A9F2}" type="presOf" srcId="{11C871D5-DC8F-4AC6-BF60-32DA47E7016E}" destId="{AFD4450F-C09E-4046-A131-0672FE4E2D98}" srcOrd="1" destOrd="0" presId="urn:microsoft.com/office/officeart/2005/8/layout/lProcess2"/>
    <dgm:cxn modelId="{8FBBE38D-3494-4270-9BB2-7E93B7F40CD1}" type="presOf" srcId="{D771D05F-B375-42CF-9763-56976CA5B8A2}" destId="{2C67179A-EF7A-4DD7-B5CA-4B082D14FEA1}" srcOrd="0" destOrd="0" presId="urn:microsoft.com/office/officeart/2005/8/layout/lProcess2"/>
    <dgm:cxn modelId="{22330831-3FBB-4017-8C70-697643CC4FCE}" srcId="{C2ACB195-80B6-4CED-ACE4-D60000A57B52}" destId="{11C871D5-DC8F-4AC6-BF60-32DA47E7016E}" srcOrd="0" destOrd="0" parTransId="{5821BBBA-862C-4539-B517-37D4A99C1254}" sibTransId="{E2B4D255-2D72-4F50-806C-62D5B361C780}"/>
    <dgm:cxn modelId="{A3B2850E-721F-4517-B10B-4540B59D18DD}" type="presOf" srcId="{1E96D279-5E27-4C9A-885E-E67676DCDAD6}" destId="{A4C34AC5-8B5F-4105-B292-BC35C59C7912}" srcOrd="1" destOrd="0" presId="urn:microsoft.com/office/officeart/2005/8/layout/lProcess2"/>
    <dgm:cxn modelId="{1B93D2B3-548F-4A9D-940A-FAA0E26F0FDF}" type="presOf" srcId="{C2668E42-BB69-48B3-9A1A-45312944FDD5}" destId="{2267DB9B-3EC9-41AA-9F17-2EAE344B60D8}" srcOrd="0" destOrd="0" presId="urn:microsoft.com/office/officeart/2005/8/layout/lProcess2"/>
    <dgm:cxn modelId="{210A09D7-2599-4FE8-A63F-093FE4FA3259}" type="presOf" srcId="{1E96D279-5E27-4C9A-885E-E67676DCDAD6}" destId="{4C170DAE-60DF-439E-A3D8-1EE4EA881512}" srcOrd="0" destOrd="0" presId="urn:microsoft.com/office/officeart/2005/8/layout/lProcess2"/>
    <dgm:cxn modelId="{D00EFB1D-90C0-4AE6-A6E3-2111ADDD4B1E}" srcId="{11C871D5-DC8F-4AC6-BF60-32DA47E7016E}" destId="{C2668E42-BB69-48B3-9A1A-45312944FDD5}" srcOrd="0" destOrd="0" parTransId="{DF94A33A-4FD8-48F6-8071-A3B37CDEC1AB}" sibTransId="{A1A05A82-E32A-4C73-B696-A816692FE2F7}"/>
    <dgm:cxn modelId="{4DEA5767-169E-4A28-A9C0-AF06EF15A334}" type="presOf" srcId="{DBA6ED2D-07B3-48ED-B09F-84802CB506D1}" destId="{30A88EAD-8215-4867-BA25-9FD67310EEBA}" srcOrd="0" destOrd="0" presId="urn:microsoft.com/office/officeart/2005/8/layout/lProcess2"/>
    <dgm:cxn modelId="{99E89778-EE5C-430E-B317-213C3303C850}" type="presOf" srcId="{154C21AC-EF2C-4087-818A-46957120AF8B}" destId="{FD6D77BE-7F5C-46E5-9232-BF634ECC6FCB}" srcOrd="0" destOrd="0" presId="urn:microsoft.com/office/officeart/2005/8/layout/lProcess2"/>
    <dgm:cxn modelId="{82F2EFCD-5923-452A-9681-04DBC6D9D593}" type="presOf" srcId="{19ABD56F-99CD-495E-A190-6D2B5E601021}" destId="{1FE66CA2-57BF-482A-95C4-DC921EE838C5}" srcOrd="1" destOrd="0" presId="urn:microsoft.com/office/officeart/2005/8/layout/lProcess2"/>
    <dgm:cxn modelId="{435FF53C-D381-4804-B867-28FF5AF376F2}" srcId="{D771D05F-B375-42CF-9763-56976CA5B8A2}" destId="{F30832B2-391B-47D0-B26B-8A5E22F3951C}" srcOrd="0" destOrd="0" parTransId="{24DD2541-77B8-4088-9F8D-6C6525CED73B}" sibTransId="{598159D5-33E8-42B7-A911-7BDCDADE234F}"/>
    <dgm:cxn modelId="{8D144BC5-D0C1-4664-88AF-AB326C63DCC6}" type="presOf" srcId="{AF82E215-789A-4950-BE1E-D1BBBF3509F3}" destId="{4569B414-675B-4B1B-ABBC-C24ED49EBABB}" srcOrd="0" destOrd="0" presId="urn:microsoft.com/office/officeart/2005/8/layout/lProcess2"/>
    <dgm:cxn modelId="{DB558167-960E-46AA-BA37-490D8F68353A}" srcId="{C2ACB195-80B6-4CED-ACE4-D60000A57B52}" destId="{19ABD56F-99CD-495E-A190-6D2B5E601021}" srcOrd="3" destOrd="0" parTransId="{B9D5938E-4FEF-48C9-AB21-5C675F523853}" sibTransId="{698F412E-C3FE-4F48-A7CE-A404D4F3F8C2}"/>
    <dgm:cxn modelId="{B68DF0AA-852A-4937-8FCF-9C0E8C5436D4}" type="presOf" srcId="{F30832B2-391B-47D0-B26B-8A5E22F3951C}" destId="{D680B017-D320-4925-B62A-36E6BD031986}" srcOrd="0" destOrd="0" presId="urn:microsoft.com/office/officeart/2005/8/layout/lProcess2"/>
    <dgm:cxn modelId="{47D79561-1225-4CDF-BD0C-895F0AA08753}" srcId="{1E96D279-5E27-4C9A-885E-E67676DCDAD6}" destId="{2C9E0A14-B63C-4186-A4BA-63718CEEA2D0}" srcOrd="0" destOrd="0" parTransId="{5D9F5ED1-73D0-4911-8A5C-F9212A8E9C74}" sibTransId="{94D51284-DC82-4071-BE27-A5A252799545}"/>
    <dgm:cxn modelId="{1140082F-9678-4F20-B94B-B8B1266A68F7}" srcId="{1E96D279-5E27-4C9A-885E-E67676DCDAD6}" destId="{154C21AC-EF2C-4087-818A-46957120AF8B}" srcOrd="1" destOrd="0" parTransId="{B7F25B6A-7C44-4438-9D45-7E0925F0B38F}" sibTransId="{AEAE88A8-8856-42B8-85EB-A4205E4E05C9}"/>
    <dgm:cxn modelId="{F1D8A0FA-A631-4D50-9EFC-B7EC547C27EF}" srcId="{11C871D5-DC8F-4AC6-BF60-32DA47E7016E}" destId="{9653428E-B1C7-4553-8CCE-BB29A4F0097C}" srcOrd="1" destOrd="0" parTransId="{9524122B-F6DC-4E8E-A84E-E8DD21A26503}" sibTransId="{D037CD30-BCA8-44D0-BB3F-447943B50447}"/>
    <dgm:cxn modelId="{6C3E04BE-AE3F-4337-8845-46E9F0CFD60A}" type="presParOf" srcId="{F91938FB-A802-48B2-B4EB-65DC1768E5D3}" destId="{029B4B70-0634-481B-8E19-A5E478C7ED37}" srcOrd="0" destOrd="0" presId="urn:microsoft.com/office/officeart/2005/8/layout/lProcess2"/>
    <dgm:cxn modelId="{BE8FCA12-4E7B-430C-A573-2D815F9C79AA}" type="presParOf" srcId="{029B4B70-0634-481B-8E19-A5E478C7ED37}" destId="{5B7A6763-F345-4CFE-9B61-7F70F530A752}" srcOrd="0" destOrd="0" presId="urn:microsoft.com/office/officeart/2005/8/layout/lProcess2"/>
    <dgm:cxn modelId="{D1FA025B-FD62-4441-9458-2E56541AD962}" type="presParOf" srcId="{029B4B70-0634-481B-8E19-A5E478C7ED37}" destId="{AFD4450F-C09E-4046-A131-0672FE4E2D98}" srcOrd="1" destOrd="0" presId="urn:microsoft.com/office/officeart/2005/8/layout/lProcess2"/>
    <dgm:cxn modelId="{03D1B4AC-8216-4514-A5EB-1C2BE36D14A5}" type="presParOf" srcId="{029B4B70-0634-481B-8E19-A5E478C7ED37}" destId="{96CE9BE7-16AE-4592-8DB5-6E7C57C40E83}" srcOrd="2" destOrd="0" presId="urn:microsoft.com/office/officeart/2005/8/layout/lProcess2"/>
    <dgm:cxn modelId="{45402D21-39D9-4633-A59F-66096F800954}" type="presParOf" srcId="{96CE9BE7-16AE-4592-8DB5-6E7C57C40E83}" destId="{DE5BF806-E671-434B-B11F-9945DB28B3C8}" srcOrd="0" destOrd="0" presId="urn:microsoft.com/office/officeart/2005/8/layout/lProcess2"/>
    <dgm:cxn modelId="{8E032352-A571-4C5A-8D5A-6A3E9613DD77}" type="presParOf" srcId="{DE5BF806-E671-434B-B11F-9945DB28B3C8}" destId="{2267DB9B-3EC9-41AA-9F17-2EAE344B60D8}" srcOrd="0" destOrd="0" presId="urn:microsoft.com/office/officeart/2005/8/layout/lProcess2"/>
    <dgm:cxn modelId="{5A3F1333-5045-402C-97DA-9BAC08364AF9}" type="presParOf" srcId="{DE5BF806-E671-434B-B11F-9945DB28B3C8}" destId="{0A11AD34-E87B-42EE-ACD3-EA7B67221BCD}" srcOrd="1" destOrd="0" presId="urn:microsoft.com/office/officeart/2005/8/layout/lProcess2"/>
    <dgm:cxn modelId="{6759FD08-BA7E-4FC7-B16B-36023BC8DB24}" type="presParOf" srcId="{DE5BF806-E671-434B-B11F-9945DB28B3C8}" destId="{D00E9CB3-F920-427C-824D-25710856F1B7}" srcOrd="2" destOrd="0" presId="urn:microsoft.com/office/officeart/2005/8/layout/lProcess2"/>
    <dgm:cxn modelId="{F879FBC1-4451-4BCB-A163-B3554D06179A}" type="presParOf" srcId="{F91938FB-A802-48B2-B4EB-65DC1768E5D3}" destId="{8F07A40B-B372-4941-B596-EBA9E2230797}" srcOrd="1" destOrd="0" presId="urn:microsoft.com/office/officeart/2005/8/layout/lProcess2"/>
    <dgm:cxn modelId="{3F08E2C0-26F3-49B6-9F0D-5D1A94EC4D5C}" type="presParOf" srcId="{F91938FB-A802-48B2-B4EB-65DC1768E5D3}" destId="{FEDB3FD4-9FAA-48FC-AD38-A9BA3AAFC754}" srcOrd="2" destOrd="0" presId="urn:microsoft.com/office/officeart/2005/8/layout/lProcess2"/>
    <dgm:cxn modelId="{B8D352A7-AAA8-4349-AFC4-2FC9C46023EA}" type="presParOf" srcId="{FEDB3FD4-9FAA-48FC-AD38-A9BA3AAFC754}" destId="{2C67179A-EF7A-4DD7-B5CA-4B082D14FEA1}" srcOrd="0" destOrd="0" presId="urn:microsoft.com/office/officeart/2005/8/layout/lProcess2"/>
    <dgm:cxn modelId="{F447FCE3-1107-4DBE-B067-83EC2909D3FA}" type="presParOf" srcId="{FEDB3FD4-9FAA-48FC-AD38-A9BA3AAFC754}" destId="{9EA55F96-14BB-48EC-A516-71BDAAAE21C8}" srcOrd="1" destOrd="0" presId="urn:microsoft.com/office/officeart/2005/8/layout/lProcess2"/>
    <dgm:cxn modelId="{1B54C155-CFD3-438D-85D6-332769682EAF}" type="presParOf" srcId="{FEDB3FD4-9FAA-48FC-AD38-A9BA3AAFC754}" destId="{985FF9DA-2DD9-49CB-9AA5-596C34CFF8F9}" srcOrd="2" destOrd="0" presId="urn:microsoft.com/office/officeart/2005/8/layout/lProcess2"/>
    <dgm:cxn modelId="{F882F1C8-B280-413F-9EB8-306ECA553E28}" type="presParOf" srcId="{985FF9DA-2DD9-49CB-9AA5-596C34CFF8F9}" destId="{4950F137-52C9-466B-A368-A31E0BDD3CBA}" srcOrd="0" destOrd="0" presId="urn:microsoft.com/office/officeart/2005/8/layout/lProcess2"/>
    <dgm:cxn modelId="{0633085E-4AA8-4F56-BA7B-48C8CBFA3443}" type="presParOf" srcId="{4950F137-52C9-466B-A368-A31E0BDD3CBA}" destId="{D680B017-D320-4925-B62A-36E6BD031986}" srcOrd="0" destOrd="0" presId="urn:microsoft.com/office/officeart/2005/8/layout/lProcess2"/>
    <dgm:cxn modelId="{2A59B487-D072-40BD-8E07-93F08B6D33E8}" type="presParOf" srcId="{4950F137-52C9-466B-A368-A31E0BDD3CBA}" destId="{1CAAF4FE-D92A-432F-BCE0-461F91BDAB6D}" srcOrd="1" destOrd="0" presId="urn:microsoft.com/office/officeart/2005/8/layout/lProcess2"/>
    <dgm:cxn modelId="{E4EECC7C-83FD-472D-8AB9-A7497E7CB1D2}" type="presParOf" srcId="{4950F137-52C9-466B-A368-A31E0BDD3CBA}" destId="{30A88EAD-8215-4867-BA25-9FD67310EEBA}" srcOrd="2" destOrd="0" presId="urn:microsoft.com/office/officeart/2005/8/layout/lProcess2"/>
    <dgm:cxn modelId="{245EE23E-2684-45E5-8305-297E8A6DAA25}" type="presParOf" srcId="{F91938FB-A802-48B2-B4EB-65DC1768E5D3}" destId="{23DECA5A-10C0-4664-A637-17B01A2930FD}" srcOrd="3" destOrd="0" presId="urn:microsoft.com/office/officeart/2005/8/layout/lProcess2"/>
    <dgm:cxn modelId="{9F92F9A5-EF60-43A2-ADC7-6C9665F684AB}" type="presParOf" srcId="{F91938FB-A802-48B2-B4EB-65DC1768E5D3}" destId="{73954A38-513A-4A88-8C67-53375550AF7F}" srcOrd="4" destOrd="0" presId="urn:microsoft.com/office/officeart/2005/8/layout/lProcess2"/>
    <dgm:cxn modelId="{527383E8-DEA5-4FF4-9658-4C6E02112D0B}" type="presParOf" srcId="{73954A38-513A-4A88-8C67-53375550AF7F}" destId="{4C170DAE-60DF-439E-A3D8-1EE4EA881512}" srcOrd="0" destOrd="0" presId="urn:microsoft.com/office/officeart/2005/8/layout/lProcess2"/>
    <dgm:cxn modelId="{025D3014-AD57-4010-87B6-F3B6E6C081CA}" type="presParOf" srcId="{73954A38-513A-4A88-8C67-53375550AF7F}" destId="{A4C34AC5-8B5F-4105-B292-BC35C59C7912}" srcOrd="1" destOrd="0" presId="urn:microsoft.com/office/officeart/2005/8/layout/lProcess2"/>
    <dgm:cxn modelId="{5A5909F1-8A62-4074-91AB-D3D6F8B3C287}" type="presParOf" srcId="{73954A38-513A-4A88-8C67-53375550AF7F}" destId="{D81A0F9C-C91C-47F6-A623-30CDFF45AF27}" srcOrd="2" destOrd="0" presId="urn:microsoft.com/office/officeart/2005/8/layout/lProcess2"/>
    <dgm:cxn modelId="{E083C650-93AC-4E51-859F-E2FB877E9DE1}" type="presParOf" srcId="{D81A0F9C-C91C-47F6-A623-30CDFF45AF27}" destId="{4B31972D-0433-4C2D-9F7E-B4B4C49E2001}" srcOrd="0" destOrd="0" presId="urn:microsoft.com/office/officeart/2005/8/layout/lProcess2"/>
    <dgm:cxn modelId="{5B88E7FA-B76D-47F9-AC0A-BDCCD53FFDCE}" type="presParOf" srcId="{4B31972D-0433-4C2D-9F7E-B4B4C49E2001}" destId="{E305D11E-BC6A-459F-A0B7-DBD0E3658F3E}" srcOrd="0" destOrd="0" presId="urn:microsoft.com/office/officeart/2005/8/layout/lProcess2"/>
    <dgm:cxn modelId="{AFBC54FD-DB86-465A-9C9B-9A948ED8A7F5}" type="presParOf" srcId="{4B31972D-0433-4C2D-9F7E-B4B4C49E2001}" destId="{32AEFDCB-B3DF-4021-A56E-5DD338CD3980}" srcOrd="1" destOrd="0" presId="urn:microsoft.com/office/officeart/2005/8/layout/lProcess2"/>
    <dgm:cxn modelId="{8FFFC680-8226-4A28-8299-194365B98D81}" type="presParOf" srcId="{4B31972D-0433-4C2D-9F7E-B4B4C49E2001}" destId="{FD6D77BE-7F5C-46E5-9232-BF634ECC6FCB}" srcOrd="2" destOrd="0" presId="urn:microsoft.com/office/officeart/2005/8/layout/lProcess2"/>
    <dgm:cxn modelId="{BCED010A-5554-4D51-9579-0342DC056BA5}" type="presParOf" srcId="{F91938FB-A802-48B2-B4EB-65DC1768E5D3}" destId="{1329998E-0346-442F-A1E1-7A1DAB6EAE53}" srcOrd="5" destOrd="0" presId="urn:microsoft.com/office/officeart/2005/8/layout/lProcess2"/>
    <dgm:cxn modelId="{F5FD47AB-616C-4CF4-A77A-A931E67F9077}" type="presParOf" srcId="{F91938FB-A802-48B2-B4EB-65DC1768E5D3}" destId="{253A0067-C94F-4B83-A817-CA94DD575B8C}" srcOrd="6" destOrd="0" presId="urn:microsoft.com/office/officeart/2005/8/layout/lProcess2"/>
    <dgm:cxn modelId="{3B31CF0A-BD40-4E2D-8F0A-6EFE2CF9B779}" type="presParOf" srcId="{253A0067-C94F-4B83-A817-CA94DD575B8C}" destId="{877D1C5C-AA53-48A2-B648-100CEA4939FF}" srcOrd="0" destOrd="0" presId="urn:microsoft.com/office/officeart/2005/8/layout/lProcess2"/>
    <dgm:cxn modelId="{CEF27D50-497D-453A-A10B-BEB43E3EF9E2}" type="presParOf" srcId="{253A0067-C94F-4B83-A817-CA94DD575B8C}" destId="{1FE66CA2-57BF-482A-95C4-DC921EE838C5}" srcOrd="1" destOrd="0" presId="urn:microsoft.com/office/officeart/2005/8/layout/lProcess2"/>
    <dgm:cxn modelId="{C593BD91-8B82-4CC8-A063-BC376EDE8178}" type="presParOf" srcId="{253A0067-C94F-4B83-A817-CA94DD575B8C}" destId="{FF82F1BD-F5AF-4371-B63C-468BBADF8419}" srcOrd="2" destOrd="0" presId="urn:microsoft.com/office/officeart/2005/8/layout/lProcess2"/>
    <dgm:cxn modelId="{BA93E799-242A-4568-A49D-B0BE87CAC637}" type="presParOf" srcId="{FF82F1BD-F5AF-4371-B63C-468BBADF8419}" destId="{4D1F8D19-5998-48DD-9A88-99323E4015DE}" srcOrd="0" destOrd="0" presId="urn:microsoft.com/office/officeart/2005/8/layout/lProcess2"/>
    <dgm:cxn modelId="{179FCC5F-B661-4FFE-85A2-257539619473}" type="presParOf" srcId="{4D1F8D19-5998-48DD-9A88-99323E4015DE}" destId="{4569B414-675B-4B1B-ABBC-C24ED49EBAB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A6763-F345-4CFE-9B61-7F70F530A752}">
      <dsp:nvSpPr>
        <dsp:cNvPr id="0" name=""/>
        <dsp:cNvSpPr/>
      </dsp:nvSpPr>
      <dsp:spPr>
        <a:xfrm>
          <a:off x="2030" y="0"/>
          <a:ext cx="1992884" cy="29974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Уровень</a:t>
          </a:r>
          <a:r>
            <a:rPr lang="ru-RU" sz="18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ru-RU" sz="18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8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принятия решения</a:t>
          </a:r>
          <a:endParaRPr lang="ru-BY" sz="1800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30" y="0"/>
        <a:ext cx="1992884" cy="899221"/>
      </dsp:txXfrm>
    </dsp:sp>
    <dsp:sp modelId="{2267DB9B-3EC9-41AA-9F17-2EAE344B60D8}">
      <dsp:nvSpPr>
        <dsp:cNvPr id="0" name=""/>
        <dsp:cNvSpPr/>
      </dsp:nvSpPr>
      <dsp:spPr>
        <a:xfrm>
          <a:off x="201319" y="900099"/>
          <a:ext cx="1594307" cy="903758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Совет Министров Республики Беларусь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7789" y="926569"/>
        <a:ext cx="1541367" cy="850818"/>
      </dsp:txXfrm>
    </dsp:sp>
    <dsp:sp modelId="{D00E9CB3-F920-427C-824D-25710856F1B7}">
      <dsp:nvSpPr>
        <dsp:cNvPr id="0" name=""/>
        <dsp:cNvSpPr/>
      </dsp:nvSpPr>
      <dsp:spPr>
        <a:xfrm>
          <a:off x="201319" y="1942898"/>
          <a:ext cx="1594307" cy="903758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ОАЦ, Управление делами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7789" y="1969368"/>
        <a:ext cx="1541367" cy="850818"/>
      </dsp:txXfrm>
    </dsp:sp>
    <dsp:sp modelId="{4C170DAE-60DF-439E-A3D8-1EE4EA881512}">
      <dsp:nvSpPr>
        <dsp:cNvPr id="0" name=""/>
        <dsp:cNvSpPr/>
      </dsp:nvSpPr>
      <dsp:spPr>
        <a:xfrm>
          <a:off x="2144382" y="0"/>
          <a:ext cx="1992884" cy="29974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u="sng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Объем</a:t>
          </a:r>
          <a:r>
            <a:rPr lang="ru-RU" sz="18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 инвестиций </a:t>
          </a:r>
        </a:p>
        <a:p>
          <a:pPr lvl="0" algn="ctr" defTabSz="800100">
            <a:lnSpc>
              <a:spcPts val="9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(в разрезе приоритетных видов деятельности по постановлению № 417)</a:t>
          </a:r>
          <a:endParaRPr lang="ru-BY" sz="1000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44382" y="0"/>
        <a:ext cx="1992884" cy="899221"/>
      </dsp:txXfrm>
    </dsp:sp>
    <dsp:sp modelId="{E305D11E-BC6A-459F-A0B7-DBD0E3658F3E}">
      <dsp:nvSpPr>
        <dsp:cNvPr id="0" name=""/>
        <dsp:cNvSpPr/>
      </dsp:nvSpPr>
      <dsp:spPr>
        <a:xfrm>
          <a:off x="2348804" y="972100"/>
          <a:ext cx="1594307" cy="903758"/>
        </a:xfrm>
        <a:prstGeom prst="downArrowCallout">
          <a:avLst/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От 1 до 6 млн. базовых величин,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348804" y="972100"/>
        <a:ext cx="1594307" cy="587235"/>
      </dsp:txXfrm>
    </dsp:sp>
    <dsp:sp modelId="{4ABD72AA-D773-4FCC-BD13-8F881A0D27BA}">
      <dsp:nvSpPr>
        <dsp:cNvPr id="0" name=""/>
        <dsp:cNvSpPr/>
      </dsp:nvSpPr>
      <dsp:spPr>
        <a:xfrm>
          <a:off x="2355468" y="1914060"/>
          <a:ext cx="1594307" cy="903758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в том числе ИОК не менее 70 % </a:t>
          </a:r>
          <a:b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100" kern="1200" dirty="0">
              <a:latin typeface="Segoe UI" panose="020B0502040204020203" pitchFamily="34" charset="0"/>
              <a:cs typeface="Segoe UI" panose="020B0502040204020203" pitchFamily="34" charset="0"/>
            </a:rPr>
            <a:t>(с исключениями)</a:t>
          </a:r>
          <a:endParaRPr lang="ru-BY" sz="15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381938" y="1940530"/>
        <a:ext cx="1541367" cy="850818"/>
      </dsp:txXfrm>
    </dsp:sp>
    <dsp:sp modelId="{E08CE751-362A-4B34-B82B-19D8D9AE7613}">
      <dsp:nvSpPr>
        <dsp:cNvPr id="0" name=""/>
        <dsp:cNvSpPr/>
      </dsp:nvSpPr>
      <dsp:spPr>
        <a:xfrm>
          <a:off x="4286733" y="0"/>
          <a:ext cx="1992884" cy="29974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Оформление</a:t>
          </a:r>
          <a:endParaRPr lang="ru-BY" sz="1800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286733" y="0"/>
        <a:ext cx="1992884" cy="899221"/>
      </dsp:txXfrm>
    </dsp:sp>
    <dsp:sp modelId="{CF1E88E6-C2D5-4AFF-A2AF-D52290F876F6}">
      <dsp:nvSpPr>
        <dsp:cNvPr id="0" name=""/>
        <dsp:cNvSpPr/>
      </dsp:nvSpPr>
      <dsp:spPr>
        <a:xfrm>
          <a:off x="4486021" y="900099"/>
          <a:ext cx="1594307" cy="903758"/>
        </a:xfrm>
        <a:prstGeom prst="downArrowCallout">
          <a:avLst/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Письменное соглашение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86021" y="900099"/>
        <a:ext cx="1594307" cy="587235"/>
      </dsp:txXfrm>
    </dsp:sp>
    <dsp:sp modelId="{3560F67C-A36A-491D-B5F9-2038C4228EE3}">
      <dsp:nvSpPr>
        <dsp:cNvPr id="0" name=""/>
        <dsp:cNvSpPr/>
      </dsp:nvSpPr>
      <dsp:spPr>
        <a:xfrm>
          <a:off x="4497819" y="1914060"/>
          <a:ext cx="1594307" cy="903758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включается в Государственный реестр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524289" y="1940530"/>
        <a:ext cx="1541367" cy="850818"/>
      </dsp:txXfrm>
    </dsp:sp>
    <dsp:sp modelId="{877D1C5C-AA53-48A2-B648-100CEA4939FF}">
      <dsp:nvSpPr>
        <dsp:cNvPr id="0" name=""/>
        <dsp:cNvSpPr/>
      </dsp:nvSpPr>
      <dsp:spPr>
        <a:xfrm>
          <a:off x="6429084" y="0"/>
          <a:ext cx="1992884" cy="29974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Льготы</a:t>
          </a:r>
          <a:r>
            <a:rPr lang="ru-RU" sz="18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ru-RU" sz="18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8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и преференции</a:t>
          </a:r>
          <a:endParaRPr lang="ru-BY" sz="1800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429084" y="0"/>
        <a:ext cx="1992884" cy="899221"/>
      </dsp:txXfrm>
    </dsp:sp>
    <dsp:sp modelId="{4569B414-675B-4B1B-ABBC-C24ED49EBABB}">
      <dsp:nvSpPr>
        <dsp:cNvPr id="0" name=""/>
        <dsp:cNvSpPr/>
      </dsp:nvSpPr>
      <dsp:spPr>
        <a:xfrm>
          <a:off x="6546082" y="899533"/>
          <a:ext cx="1758888" cy="314934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Segoe UI" panose="020B0502040204020203" pitchFamily="34" charset="0"/>
              <a:cs typeface="Segoe UI" panose="020B0502040204020203" pitchFamily="34" charset="0"/>
            </a:rPr>
            <a:t>Стабилизационная оговорка</a:t>
          </a:r>
          <a:endParaRPr lang="ru-BY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555306" y="908757"/>
        <a:ext cx="1740440" cy="296486"/>
      </dsp:txXfrm>
    </dsp:sp>
    <dsp:sp modelId="{7D09AF09-9762-4F00-8DDE-726260A960B3}">
      <dsp:nvSpPr>
        <dsp:cNvPr id="0" name=""/>
        <dsp:cNvSpPr/>
      </dsp:nvSpPr>
      <dsp:spPr>
        <a:xfrm>
          <a:off x="6546082" y="1281792"/>
          <a:ext cx="1758888" cy="555562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Segoe UI" panose="020B0502040204020203" pitchFamily="34" charset="0"/>
              <a:cs typeface="Segoe UI" panose="020B0502040204020203" pitchFamily="34" charset="0"/>
            </a:rPr>
            <a:t>Льгота по налогу на прибыль от реализации продукции</a:t>
          </a:r>
          <a:endParaRPr lang="ru-BY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562354" y="1298064"/>
        <a:ext cx="1726344" cy="523018"/>
      </dsp:txXfrm>
    </dsp:sp>
    <dsp:sp modelId="{13093F4B-2C77-4FF3-980B-1EE2DDD4C559}">
      <dsp:nvSpPr>
        <dsp:cNvPr id="0" name=""/>
        <dsp:cNvSpPr/>
      </dsp:nvSpPr>
      <dsp:spPr>
        <a:xfrm>
          <a:off x="6551981" y="1904680"/>
          <a:ext cx="1747090" cy="437609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Segoe UI" panose="020B0502040204020203" pitchFamily="34" charset="0"/>
              <a:cs typeface="Segoe UI" panose="020B0502040204020203" pitchFamily="34" charset="0"/>
            </a:rPr>
            <a:t>Возмещение затрат на инфраструктуру</a:t>
          </a:r>
          <a:endParaRPr lang="ru-BY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564798" y="1917497"/>
        <a:ext cx="1721456" cy="411975"/>
      </dsp:txXfrm>
    </dsp:sp>
    <dsp:sp modelId="{E872AB05-5A97-413A-A1D4-A98C53CC176E}">
      <dsp:nvSpPr>
        <dsp:cNvPr id="0" name=""/>
        <dsp:cNvSpPr/>
      </dsp:nvSpPr>
      <dsp:spPr>
        <a:xfrm>
          <a:off x="6569686" y="2409614"/>
          <a:ext cx="1711680" cy="437609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Segoe UI" panose="020B0502040204020203" pitchFamily="34" charset="0"/>
              <a:cs typeface="Segoe UI" panose="020B0502040204020203" pitchFamily="34" charset="0"/>
            </a:rPr>
            <a:t>Земельный участок не из перечня</a:t>
          </a:r>
          <a:endParaRPr lang="ru-BY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582503" y="2422431"/>
        <a:ext cx="1686046" cy="411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A6763-F345-4CFE-9B61-7F70F530A752}">
      <dsp:nvSpPr>
        <dsp:cNvPr id="0" name=""/>
        <dsp:cNvSpPr/>
      </dsp:nvSpPr>
      <dsp:spPr>
        <a:xfrm>
          <a:off x="1086" y="0"/>
          <a:ext cx="1864687" cy="29974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Уровень</a:t>
          </a:r>
          <a:r>
            <a:rPr lang="ru-RU" sz="16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ru-RU" sz="16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6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принятия решения</a:t>
          </a:r>
          <a:endParaRPr lang="ru-BY" sz="1600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086" y="0"/>
        <a:ext cx="1864687" cy="899221"/>
      </dsp:txXfrm>
    </dsp:sp>
    <dsp:sp modelId="{2267DB9B-3EC9-41AA-9F17-2EAE344B60D8}">
      <dsp:nvSpPr>
        <dsp:cNvPr id="0" name=""/>
        <dsp:cNvSpPr/>
      </dsp:nvSpPr>
      <dsp:spPr>
        <a:xfrm>
          <a:off x="124461" y="900099"/>
          <a:ext cx="1617937" cy="903758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Областной исполнительный комитет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50931" y="926569"/>
        <a:ext cx="1564997" cy="850818"/>
      </dsp:txXfrm>
    </dsp:sp>
    <dsp:sp modelId="{D00E9CB3-F920-427C-824D-25710856F1B7}">
      <dsp:nvSpPr>
        <dsp:cNvPr id="0" name=""/>
        <dsp:cNvSpPr/>
      </dsp:nvSpPr>
      <dsp:spPr>
        <a:xfrm>
          <a:off x="138857" y="1942898"/>
          <a:ext cx="1589146" cy="903758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Исполком базового уровня </a:t>
          </a:r>
          <a:r>
            <a:rPr lang="ru-RU" sz="1200" kern="1200" dirty="0">
              <a:latin typeface="Segoe UI" panose="020B0502040204020203" pitchFamily="34" charset="0"/>
              <a:cs typeface="Segoe UI" panose="020B0502040204020203" pitchFamily="34" charset="0"/>
            </a:rPr>
            <a:t>(если делегировано)</a:t>
          </a:r>
          <a:endParaRPr lang="ru-BY" sz="15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65327" y="1969368"/>
        <a:ext cx="1536206" cy="850818"/>
      </dsp:txXfrm>
    </dsp:sp>
    <dsp:sp modelId="{2C67179A-EF7A-4DD7-B5CA-4B082D14FEA1}">
      <dsp:nvSpPr>
        <dsp:cNvPr id="0" name=""/>
        <dsp:cNvSpPr/>
      </dsp:nvSpPr>
      <dsp:spPr>
        <a:xfrm>
          <a:off x="2005625" y="0"/>
          <a:ext cx="1864687" cy="29974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Приоритетные </a:t>
          </a:r>
          <a:r>
            <a:rPr lang="ru-RU" sz="1600" u="none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виды деятельности</a:t>
          </a:r>
          <a:endParaRPr lang="ru-BY" sz="1600" u="none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05625" y="0"/>
        <a:ext cx="1864687" cy="899221"/>
      </dsp:txXfrm>
    </dsp:sp>
    <dsp:sp modelId="{D680B017-D320-4925-B62A-36E6BD031986}">
      <dsp:nvSpPr>
        <dsp:cNvPr id="0" name=""/>
        <dsp:cNvSpPr/>
      </dsp:nvSpPr>
      <dsp:spPr>
        <a:xfrm>
          <a:off x="2192094" y="929347"/>
          <a:ext cx="1491750" cy="637624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Постановление </a:t>
          </a:r>
          <a:b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№ 417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10769" y="948022"/>
        <a:ext cx="1454400" cy="600274"/>
      </dsp:txXfrm>
    </dsp:sp>
    <dsp:sp modelId="{30A88EAD-8215-4867-BA25-9FD67310EEBA}">
      <dsp:nvSpPr>
        <dsp:cNvPr id="0" name=""/>
        <dsp:cNvSpPr/>
      </dsp:nvSpPr>
      <dsp:spPr>
        <a:xfrm>
          <a:off x="2180921" y="2086293"/>
          <a:ext cx="1491750" cy="792301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Региональный перечень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04127" y="2109499"/>
        <a:ext cx="1445338" cy="745889"/>
      </dsp:txXfrm>
    </dsp:sp>
    <dsp:sp modelId="{4C170DAE-60DF-439E-A3D8-1EE4EA881512}">
      <dsp:nvSpPr>
        <dsp:cNvPr id="0" name=""/>
        <dsp:cNvSpPr/>
      </dsp:nvSpPr>
      <dsp:spPr>
        <a:xfrm>
          <a:off x="4010164" y="0"/>
          <a:ext cx="1864687" cy="29974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Оформление</a:t>
          </a:r>
          <a:endParaRPr lang="ru-BY" sz="1600" u="sng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10164" y="0"/>
        <a:ext cx="1864687" cy="899221"/>
      </dsp:txXfrm>
    </dsp:sp>
    <dsp:sp modelId="{E305D11E-BC6A-459F-A0B7-DBD0E3658F3E}">
      <dsp:nvSpPr>
        <dsp:cNvPr id="0" name=""/>
        <dsp:cNvSpPr/>
      </dsp:nvSpPr>
      <dsp:spPr>
        <a:xfrm>
          <a:off x="4148390" y="805188"/>
          <a:ext cx="1620577" cy="928927"/>
        </a:xfrm>
        <a:prstGeom prst="downArrowCallout">
          <a:avLst/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Соглашение (договор) не заключается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48390" y="805188"/>
        <a:ext cx="1620577" cy="603589"/>
      </dsp:txXfrm>
    </dsp:sp>
    <dsp:sp modelId="{FD6D77BE-7F5C-46E5-9232-BF634ECC6FCB}">
      <dsp:nvSpPr>
        <dsp:cNvPr id="0" name=""/>
        <dsp:cNvSpPr/>
      </dsp:nvSpPr>
      <dsp:spPr>
        <a:xfrm>
          <a:off x="4081813" y="1938310"/>
          <a:ext cx="1721389" cy="908683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Сведения о проекте включаются в Перечень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08427" y="1964924"/>
        <a:ext cx="1668161" cy="855455"/>
      </dsp:txXfrm>
    </dsp:sp>
    <dsp:sp modelId="{877D1C5C-AA53-48A2-B648-100CEA4939FF}">
      <dsp:nvSpPr>
        <dsp:cNvPr id="0" name=""/>
        <dsp:cNvSpPr/>
      </dsp:nvSpPr>
      <dsp:spPr>
        <a:xfrm>
          <a:off x="6014703" y="0"/>
          <a:ext cx="1817809" cy="29974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Льготы</a:t>
          </a:r>
          <a:r>
            <a:rPr lang="ru-RU" sz="16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br>
            <a:rPr lang="ru-RU" sz="16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600" kern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rPr>
            <a:t>и преференции</a:t>
          </a:r>
          <a:endParaRPr lang="ru-BY" sz="1600" kern="1200" dirty="0">
            <a:solidFill>
              <a:srgbClr val="0070C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014703" y="0"/>
        <a:ext cx="1817809" cy="899221"/>
      </dsp:txXfrm>
    </dsp:sp>
    <dsp:sp modelId="{4569B414-675B-4B1B-ABBC-C24ED49EBABB}">
      <dsp:nvSpPr>
        <dsp:cNvPr id="0" name=""/>
        <dsp:cNvSpPr/>
      </dsp:nvSpPr>
      <dsp:spPr>
        <a:xfrm>
          <a:off x="6177733" y="899221"/>
          <a:ext cx="1491750" cy="1948313"/>
        </a:xfrm>
        <a:prstGeom prst="roundRect">
          <a:avLst>
            <a:gd name="adj" fmla="val 10000"/>
          </a:avLst>
        </a:prstGeom>
        <a:solidFill>
          <a:schemeClr val="accent2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Стандартный пакет (аналог – Декрет Президента Республики Беларусь от 6 августа 2009 г. </a:t>
          </a:r>
          <a:b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ru-RU" sz="1400" kern="1200" dirty="0">
              <a:latin typeface="Segoe UI" panose="020B0502040204020203" pitchFamily="34" charset="0"/>
              <a:cs typeface="Segoe UI" panose="020B0502040204020203" pitchFamily="34" charset="0"/>
            </a:rPr>
            <a:t>№ 10)</a:t>
          </a:r>
          <a:endParaRPr lang="ru-BY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221425" y="942913"/>
        <a:ext cx="1404366" cy="1860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146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7a985de0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17a985de07_0_5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38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7a985de0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17a985de07_0_5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77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34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33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1a4caaef3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1a4caaef3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319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7a985de0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17a985de07_0_5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06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7a985de0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17a985de07_0_5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385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65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849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246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09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086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179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912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62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63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1a4caaef3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1a4caaef3b_0_165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7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1a4caaef3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1a4caaef3b_0_165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96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7a985de0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17a985de07_0_5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37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7a985de0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17a985de07_0_58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2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1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1a4caaef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1a4caaef3b_0_31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87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3225" y="2468700"/>
            <a:ext cx="5067600" cy="15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020600"/>
            <a:ext cx="1630200" cy="108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>
            <a:spLocks noGrp="1"/>
          </p:cNvSpPr>
          <p:nvPr>
            <p:ph type="pic" idx="3"/>
          </p:nvPr>
        </p:nvSpPr>
        <p:spPr>
          <a:xfrm>
            <a:off x="5641700" y="1047150"/>
            <a:ext cx="2486100" cy="3102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8000"/>
              </a:schemeClr>
            </a:outerShdw>
          </a:effectLst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51900" y="445025"/>
            <a:ext cx="78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/>
          <p:nvPr/>
        </p:nvSpPr>
        <p:spPr>
          <a:xfrm rot="-9313051">
            <a:off x="-1275047" y="-1355324"/>
            <a:ext cx="2290216" cy="2234649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rot="-9609622" flipH="1">
            <a:off x="8561586" y="4112609"/>
            <a:ext cx="1292740" cy="1699635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62" name="Google Shape;62;p13"/>
          <p:cNvSpPr/>
          <p:nvPr/>
        </p:nvSpPr>
        <p:spPr>
          <a:xfrm>
            <a:off x="-621500" y="4517175"/>
            <a:ext cx="1606200" cy="16062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8311613" y="-1172200"/>
            <a:ext cx="1868400" cy="18684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 rot="-6146075">
            <a:off x="8426073" y="2274316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254625" y="130800"/>
            <a:ext cx="8634900" cy="4881900"/>
          </a:xfrm>
          <a:prstGeom prst="roundRect">
            <a:avLst>
              <a:gd name="adj" fmla="val 5931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756850" y="1988525"/>
            <a:ext cx="357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2"/>
          </p:nvPr>
        </p:nvSpPr>
        <p:spPr>
          <a:xfrm>
            <a:off x="4808159" y="1988525"/>
            <a:ext cx="357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3"/>
          </p:nvPr>
        </p:nvSpPr>
        <p:spPr>
          <a:xfrm>
            <a:off x="756850" y="3649100"/>
            <a:ext cx="357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subTitle" idx="4"/>
          </p:nvPr>
        </p:nvSpPr>
        <p:spPr>
          <a:xfrm>
            <a:off x="4808159" y="3649100"/>
            <a:ext cx="357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5"/>
          </p:nvPr>
        </p:nvSpPr>
        <p:spPr>
          <a:xfrm>
            <a:off x="1358050" y="1618975"/>
            <a:ext cx="29778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6"/>
          </p:nvPr>
        </p:nvSpPr>
        <p:spPr>
          <a:xfrm>
            <a:off x="1358050" y="3279625"/>
            <a:ext cx="29778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7"/>
          </p:nvPr>
        </p:nvSpPr>
        <p:spPr>
          <a:xfrm>
            <a:off x="5409491" y="1618975"/>
            <a:ext cx="2977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8"/>
          </p:nvPr>
        </p:nvSpPr>
        <p:spPr>
          <a:xfrm>
            <a:off x="5409325" y="3279625"/>
            <a:ext cx="2977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2934124">
            <a:off x="8162060" y="3665256"/>
            <a:ext cx="1852659" cy="243594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180" name="Google Shape;180;p26"/>
          <p:cNvSpPr/>
          <p:nvPr/>
        </p:nvSpPr>
        <p:spPr>
          <a:xfrm>
            <a:off x="-1435175" y="3655700"/>
            <a:ext cx="1896600" cy="18966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/>
          <p:nvPr/>
        </p:nvSpPr>
        <p:spPr>
          <a:xfrm rot="925555">
            <a:off x="-372377" y="-704031"/>
            <a:ext cx="1292750" cy="1699689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182" name="Google Shape;182;p26"/>
          <p:cNvSpPr/>
          <p:nvPr/>
        </p:nvSpPr>
        <p:spPr>
          <a:xfrm>
            <a:off x="8430775" y="-556825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/>
          <p:nvPr/>
        </p:nvSpPr>
        <p:spPr>
          <a:xfrm rot="-6146075">
            <a:off x="8303073" y="-1431109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 rot="-6145876">
            <a:off x="-251580" y="4011032"/>
            <a:ext cx="2140586" cy="2140586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"/>
          <p:cNvSpPr/>
          <p:nvPr/>
        </p:nvSpPr>
        <p:spPr>
          <a:xfrm>
            <a:off x="-1378525" y="422835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/>
          <p:nvPr/>
        </p:nvSpPr>
        <p:spPr>
          <a:xfrm rot="-9313205">
            <a:off x="-1228996" y="-1775599"/>
            <a:ext cx="2769283" cy="2701899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1"/>
          <p:cNvSpPr/>
          <p:nvPr/>
        </p:nvSpPr>
        <p:spPr>
          <a:xfrm rot="-9313068">
            <a:off x="8201124" y="4357553"/>
            <a:ext cx="1190209" cy="1161084"/>
          </a:xfrm>
          <a:prstGeom prst="ellips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1"/>
          <p:cNvSpPr/>
          <p:nvPr/>
        </p:nvSpPr>
        <p:spPr>
          <a:xfrm>
            <a:off x="6830425" y="-2096225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/>
          <p:nvPr/>
        </p:nvSpPr>
        <p:spPr>
          <a:xfrm rot="-6146075">
            <a:off x="6387548" y="4518791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2"/>
          <p:cNvSpPr/>
          <p:nvPr/>
        </p:nvSpPr>
        <p:spPr>
          <a:xfrm rot="-6146075">
            <a:off x="-1409877" y="-1742334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"/>
          <p:cNvSpPr/>
          <p:nvPr/>
        </p:nvSpPr>
        <p:spPr>
          <a:xfrm rot="8927291" flipH="1">
            <a:off x="8250938" y="3920420"/>
            <a:ext cx="1292721" cy="1699602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247" name="Google Shape;247;p32"/>
          <p:cNvSpPr/>
          <p:nvPr/>
        </p:nvSpPr>
        <p:spPr>
          <a:xfrm rot="8927291" flipH="1">
            <a:off x="66863" y="-959555"/>
            <a:ext cx="1292721" cy="1699602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248" name="Google Shape;248;p32"/>
          <p:cNvSpPr/>
          <p:nvPr/>
        </p:nvSpPr>
        <p:spPr>
          <a:xfrm>
            <a:off x="-1378525" y="422835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2"/>
          <p:cNvSpPr/>
          <p:nvPr/>
        </p:nvSpPr>
        <p:spPr>
          <a:xfrm>
            <a:off x="6989200" y="-1873975"/>
            <a:ext cx="2486100" cy="2486100"/>
          </a:xfrm>
          <a:prstGeom prst="donut">
            <a:avLst>
              <a:gd name="adj" fmla="val 15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09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●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○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Char char="■"/>
              <a:defRPr sz="13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72" r:id="rId3"/>
    <p:sldLayoutId id="2147483677" r:id="rId4"/>
    <p:sldLayoutId id="2147483678" r:id="rId5"/>
    <p:sldLayoutId id="214748368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/>
          <p:nvPr/>
        </p:nvSpPr>
        <p:spPr>
          <a:xfrm rot="2934124">
            <a:off x="8055385" y="3772831"/>
            <a:ext cx="1852659" cy="243594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2" name="Google Shape;312;p40"/>
          <p:cNvSpPr/>
          <p:nvPr/>
        </p:nvSpPr>
        <p:spPr>
          <a:xfrm rot="-6146075">
            <a:off x="-516702" y="-720534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title"/>
          </p:nvPr>
        </p:nvSpPr>
        <p:spPr>
          <a:xfrm>
            <a:off x="725311" y="3408653"/>
            <a:ext cx="7872722" cy="802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Нормативное регулирование: Закон Республики Беларусь </a:t>
            </a:r>
            <a:b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«Об инвестициях</a:t>
            </a:r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»</a:t>
            </a:r>
            <a:endParaRPr sz="1400" b="0" i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14" name="Google Shape;314;p40"/>
          <p:cNvSpPr txBox="1">
            <a:spLocks noGrp="1"/>
          </p:cNvSpPr>
          <p:nvPr>
            <p:ph type="title" idx="2"/>
          </p:nvPr>
        </p:nvSpPr>
        <p:spPr>
          <a:xfrm>
            <a:off x="934200" y="597946"/>
            <a:ext cx="6748442" cy="15972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1. Инвестиционный </a:t>
            </a:r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договор</a:t>
            </a:r>
            <a:endParaRPr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315" name="Google Shape;315;p40"/>
          <p:cNvCxnSpPr/>
          <p:nvPr/>
        </p:nvCxnSpPr>
        <p:spPr>
          <a:xfrm>
            <a:off x="0" y="4346975"/>
            <a:ext cx="53073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40"/>
          <p:cNvSpPr/>
          <p:nvPr/>
        </p:nvSpPr>
        <p:spPr>
          <a:xfrm>
            <a:off x="7063225" y="-64860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0"/>
          <p:cNvSpPr/>
          <p:nvPr/>
        </p:nvSpPr>
        <p:spPr>
          <a:xfrm rot="925555">
            <a:off x="-707627" y="-167606"/>
            <a:ext cx="1292750" cy="1699689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8" name="Google Shape;318;p40"/>
          <p:cNvSpPr/>
          <p:nvPr/>
        </p:nvSpPr>
        <p:spPr>
          <a:xfrm>
            <a:off x="0" y="4620975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B7C3E-1737-4DBF-5B47-DF5711C1F1FA}"/>
              </a:ext>
            </a:extLst>
          </p:cNvPr>
          <p:cNvSpPr txBox="1"/>
          <p:nvPr/>
        </p:nvSpPr>
        <p:spPr>
          <a:xfrm>
            <a:off x="934200" y="2465500"/>
            <a:ext cx="79557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-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зарегистрированное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в Государственном реестре инвестиционных договоров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письменное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соглашение о реализации инвестиционного проекта с предоставлением льгот и (или) преференций.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40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/>
          <p:nvPr/>
        </p:nvSpPr>
        <p:spPr>
          <a:xfrm rot="2934124">
            <a:off x="8055385" y="3772831"/>
            <a:ext cx="1852659" cy="243594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2" name="Google Shape;312;p40"/>
          <p:cNvSpPr/>
          <p:nvPr/>
        </p:nvSpPr>
        <p:spPr>
          <a:xfrm rot="-6146075">
            <a:off x="-587553" y="-732112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40"/>
          <p:cNvSpPr txBox="1">
            <a:spLocks noGrp="1"/>
          </p:cNvSpPr>
          <p:nvPr>
            <p:ph type="title" idx="2"/>
          </p:nvPr>
        </p:nvSpPr>
        <p:spPr>
          <a:xfrm>
            <a:off x="1162716" y="195295"/>
            <a:ext cx="7468200" cy="11727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1.5. </a:t>
            </a:r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Ключевые особенности инвестиционных договоров</a:t>
            </a:r>
            <a:endParaRPr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16" name="Google Shape;316;p40"/>
          <p:cNvSpPr/>
          <p:nvPr/>
        </p:nvSpPr>
        <p:spPr>
          <a:xfrm>
            <a:off x="7063225" y="-64860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40"/>
          <p:cNvSpPr/>
          <p:nvPr/>
        </p:nvSpPr>
        <p:spPr>
          <a:xfrm rot="925555">
            <a:off x="-707627" y="-167606"/>
            <a:ext cx="1292750" cy="1699689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8" name="Google Shape;318;p40"/>
          <p:cNvSpPr/>
          <p:nvPr/>
        </p:nvSpPr>
        <p:spPr>
          <a:xfrm>
            <a:off x="0" y="4620975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5FCB130-F3D3-4FFA-B67F-0DA9FD23D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987492"/>
              </p:ext>
            </p:extLst>
          </p:nvPr>
        </p:nvGraphicFramePr>
        <p:xfrm>
          <a:off x="381600" y="1497601"/>
          <a:ext cx="8424000" cy="299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550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/>
          <p:nvPr/>
        </p:nvSpPr>
        <p:spPr>
          <a:xfrm rot="2934124">
            <a:off x="8055385" y="3772831"/>
            <a:ext cx="1852659" cy="243594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2" name="Google Shape;312;p40"/>
          <p:cNvSpPr/>
          <p:nvPr/>
        </p:nvSpPr>
        <p:spPr>
          <a:xfrm rot="-6146075">
            <a:off x="-516702" y="-720534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title" idx="2"/>
          </p:nvPr>
        </p:nvSpPr>
        <p:spPr>
          <a:xfrm>
            <a:off x="787890" y="593807"/>
            <a:ext cx="7341563" cy="15416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2.</a:t>
            </a:r>
            <a:r>
              <a:rPr lang="ru-RU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Специальный инвестиционный договор</a:t>
            </a:r>
            <a:endParaRPr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315" name="Google Shape;315;p40"/>
          <p:cNvCxnSpPr/>
          <p:nvPr/>
        </p:nvCxnSpPr>
        <p:spPr>
          <a:xfrm>
            <a:off x="0" y="4346975"/>
            <a:ext cx="53073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40"/>
          <p:cNvSpPr/>
          <p:nvPr/>
        </p:nvSpPr>
        <p:spPr>
          <a:xfrm>
            <a:off x="7063225" y="-64860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0"/>
          <p:cNvSpPr/>
          <p:nvPr/>
        </p:nvSpPr>
        <p:spPr>
          <a:xfrm rot="925555">
            <a:off x="-707627" y="-167606"/>
            <a:ext cx="1292750" cy="1699689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8" name="Google Shape;318;p40"/>
          <p:cNvSpPr/>
          <p:nvPr/>
        </p:nvSpPr>
        <p:spPr>
          <a:xfrm>
            <a:off x="0" y="4620975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13;p40">
            <a:extLst>
              <a:ext uri="{FF2B5EF4-FFF2-40B4-BE49-F238E27FC236}">
                <a16:creationId xmlns:a16="http://schemas.microsoft.com/office/drawing/2014/main" id="{D5E7A80B-A024-4939-9900-78F56665CC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311" y="3408653"/>
            <a:ext cx="7872722" cy="802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Нормативное регулирование: Закон Республики Беларусь </a:t>
            </a:r>
            <a:b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«Об инвестициях</a:t>
            </a:r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»</a:t>
            </a:r>
            <a:endParaRPr sz="1400" b="0" i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99B3E-F129-1F0C-1AEF-6D1DC90F937D}"/>
              </a:ext>
            </a:extLst>
          </p:cNvPr>
          <p:cNvSpPr txBox="1"/>
          <p:nvPr/>
        </p:nvSpPr>
        <p:spPr>
          <a:xfrm>
            <a:off x="787890" y="2079535"/>
            <a:ext cx="77308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- инвестиционный договор о реализации инвестиционного проекта, предусматривающего организацию на территории Беларуси производства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усовершенствованной продукции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возможностью ее реализации в рамках государственных закупок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с применением процедуры закупки из одного источника по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ценам, установленным законодательством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94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 txBox="1">
            <a:spLocks noGrp="1"/>
          </p:cNvSpPr>
          <p:nvPr>
            <p:ph type="subTitle" idx="5"/>
          </p:nvPr>
        </p:nvSpPr>
        <p:spPr>
          <a:xfrm>
            <a:off x="1390878" y="1435331"/>
            <a:ext cx="3014645" cy="851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Соответствует приоритетным видам деятельности</a:t>
            </a:r>
          </a:p>
        </p:txBody>
      </p:sp>
      <p:sp>
        <p:nvSpPr>
          <p:cNvPr id="410" name="Google Shape;410;p45"/>
          <p:cNvSpPr txBox="1">
            <a:spLocks noGrp="1"/>
          </p:cNvSpPr>
          <p:nvPr>
            <p:ph type="subTitle" idx="6"/>
          </p:nvPr>
        </p:nvSpPr>
        <p:spPr>
          <a:xfrm>
            <a:off x="1395387" y="3325024"/>
            <a:ext cx="2802876" cy="8302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Требование к минимальному </a:t>
            </a:r>
            <a:br>
              <a:rPr lang="ru-RU" sz="1600" dirty="0"/>
            </a:br>
            <a:r>
              <a:rPr lang="ru-RU" sz="1600" dirty="0"/>
              <a:t>объему инвестиций не установлено</a:t>
            </a:r>
            <a:endParaRPr sz="1600" dirty="0"/>
          </a:p>
        </p:txBody>
      </p:sp>
      <p:sp>
        <p:nvSpPr>
          <p:cNvPr id="411" name="Google Shape;411;p45"/>
          <p:cNvSpPr txBox="1">
            <a:spLocks noGrp="1"/>
          </p:cNvSpPr>
          <p:nvPr>
            <p:ph type="subTitle" idx="7"/>
          </p:nvPr>
        </p:nvSpPr>
        <p:spPr>
          <a:xfrm>
            <a:off x="5400575" y="1257422"/>
            <a:ext cx="3310281" cy="8245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Экономически эффективный и финансово реализуемый</a:t>
            </a:r>
            <a:endParaRPr sz="1600" dirty="0"/>
          </a:p>
        </p:txBody>
      </p:sp>
      <p:sp>
        <p:nvSpPr>
          <p:cNvPr id="412" name="Google Shape;412;p45"/>
          <p:cNvSpPr txBox="1">
            <a:spLocks noGrp="1"/>
          </p:cNvSpPr>
          <p:nvPr>
            <p:ph type="subTitle" idx="8"/>
          </p:nvPr>
        </p:nvSpPr>
        <p:spPr>
          <a:xfrm>
            <a:off x="5477150" y="3157956"/>
            <a:ext cx="246969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Дополнительные требования</a:t>
            </a:r>
            <a:endParaRPr sz="1600" dirty="0"/>
          </a:p>
        </p:txBody>
      </p:sp>
      <p:cxnSp>
        <p:nvCxnSpPr>
          <p:cNvPr id="414" name="Google Shape;414;p45"/>
          <p:cNvCxnSpPr/>
          <p:nvPr/>
        </p:nvCxnSpPr>
        <p:spPr>
          <a:xfrm>
            <a:off x="4572000" y="1484375"/>
            <a:ext cx="0" cy="29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" name="Google Shape;415;p45"/>
          <p:cNvSpPr/>
          <p:nvPr/>
        </p:nvSpPr>
        <p:spPr>
          <a:xfrm>
            <a:off x="720000" y="144498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5"/>
          <p:cNvSpPr/>
          <p:nvPr/>
        </p:nvSpPr>
        <p:spPr>
          <a:xfrm>
            <a:off x="4770450" y="144498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5"/>
          <p:cNvSpPr/>
          <p:nvPr/>
        </p:nvSpPr>
        <p:spPr>
          <a:xfrm>
            <a:off x="714608" y="318715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5"/>
          <p:cNvSpPr/>
          <p:nvPr/>
        </p:nvSpPr>
        <p:spPr>
          <a:xfrm>
            <a:off x="4770450" y="310563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5"/>
          <p:cNvSpPr/>
          <p:nvPr/>
        </p:nvSpPr>
        <p:spPr>
          <a:xfrm>
            <a:off x="820270" y="1545245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1838639" y="513973"/>
            <a:ext cx="5466721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4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2.1</a:t>
            </a:r>
            <a:r>
              <a:rPr lang="ru-RU" sz="24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 к инвестпроекту: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46" name="Google Shape;9744;p85">
            <a:extLst>
              <a:ext uri="{FF2B5EF4-FFF2-40B4-BE49-F238E27FC236}">
                <a16:creationId xmlns:a16="http://schemas.microsoft.com/office/drawing/2014/main" id="{535387CD-38B5-4CE2-B4CF-31656BC96CAB}"/>
              </a:ext>
            </a:extLst>
          </p:cNvPr>
          <p:cNvGrpSpPr/>
          <p:nvPr/>
        </p:nvGrpSpPr>
        <p:grpSpPr>
          <a:xfrm>
            <a:off x="834524" y="3317737"/>
            <a:ext cx="344883" cy="343387"/>
            <a:chOff x="3097241" y="2433564"/>
            <a:chExt cx="344883" cy="343387"/>
          </a:xfrm>
          <a:solidFill>
            <a:schemeClr val="bg1"/>
          </a:solidFill>
        </p:grpSpPr>
        <p:sp>
          <p:nvSpPr>
            <p:cNvPr id="47" name="Google Shape;9745;p85">
              <a:extLst>
                <a:ext uri="{FF2B5EF4-FFF2-40B4-BE49-F238E27FC236}">
                  <a16:creationId xmlns:a16="http://schemas.microsoft.com/office/drawing/2014/main" id="{C98E1BF5-7246-4E90-8F88-F36AAF56D7FB}"/>
                </a:ext>
              </a:extLst>
            </p:cNvPr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46;p85">
              <a:extLst>
                <a:ext uri="{FF2B5EF4-FFF2-40B4-BE49-F238E27FC236}">
                  <a16:creationId xmlns:a16="http://schemas.microsoft.com/office/drawing/2014/main" id="{F408D5DC-9F92-4FBE-BA59-36105DBED2A0}"/>
                </a:ext>
              </a:extLst>
            </p:cNvPr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47;p85">
              <a:extLst>
                <a:ext uri="{FF2B5EF4-FFF2-40B4-BE49-F238E27FC236}">
                  <a16:creationId xmlns:a16="http://schemas.microsoft.com/office/drawing/2014/main" id="{4F74771E-4199-49D3-9489-B689836B9CE4}"/>
                </a:ext>
              </a:extLst>
            </p:cNvPr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48;p85">
              <a:extLst>
                <a:ext uri="{FF2B5EF4-FFF2-40B4-BE49-F238E27FC236}">
                  <a16:creationId xmlns:a16="http://schemas.microsoft.com/office/drawing/2014/main" id="{B02EBBF5-3B6D-4447-834A-E4A4C0BDAAC9}"/>
                </a:ext>
              </a:extLst>
            </p:cNvPr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49;p85">
              <a:extLst>
                <a:ext uri="{FF2B5EF4-FFF2-40B4-BE49-F238E27FC236}">
                  <a16:creationId xmlns:a16="http://schemas.microsoft.com/office/drawing/2014/main" id="{4F9BDFCC-B7DE-4CBD-913C-0CAB47DF5572}"/>
                </a:ext>
              </a:extLst>
            </p:cNvPr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50;p85">
              <a:extLst>
                <a:ext uri="{FF2B5EF4-FFF2-40B4-BE49-F238E27FC236}">
                  <a16:creationId xmlns:a16="http://schemas.microsoft.com/office/drawing/2014/main" id="{A8E7F6F1-E4CE-4F8C-BBFF-97FDECA9EC33}"/>
                </a:ext>
              </a:extLst>
            </p:cNvPr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9751;p85">
              <a:extLst>
                <a:ext uri="{FF2B5EF4-FFF2-40B4-BE49-F238E27FC236}">
                  <a16:creationId xmlns:a16="http://schemas.microsoft.com/office/drawing/2014/main" id="{FA1754E7-1260-4007-B31B-C57BBFDC0D3F}"/>
                </a:ext>
              </a:extLst>
            </p:cNvPr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52;p85">
              <a:extLst>
                <a:ext uri="{FF2B5EF4-FFF2-40B4-BE49-F238E27FC236}">
                  <a16:creationId xmlns:a16="http://schemas.microsoft.com/office/drawing/2014/main" id="{4DCA3F53-11B3-40EB-B77E-A138F34749F0}"/>
                </a:ext>
              </a:extLst>
            </p:cNvPr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53;p85">
              <a:extLst>
                <a:ext uri="{FF2B5EF4-FFF2-40B4-BE49-F238E27FC236}">
                  <a16:creationId xmlns:a16="http://schemas.microsoft.com/office/drawing/2014/main" id="{F3A3805B-0C0F-414F-8E72-BEB7B031AABC}"/>
                </a:ext>
              </a:extLst>
            </p:cNvPr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9891;p85">
            <a:extLst>
              <a:ext uri="{FF2B5EF4-FFF2-40B4-BE49-F238E27FC236}">
                <a16:creationId xmlns:a16="http://schemas.microsoft.com/office/drawing/2014/main" id="{DF4196BC-7E94-4FF4-B2E2-9899B323791A}"/>
              </a:ext>
            </a:extLst>
          </p:cNvPr>
          <p:cNvGrpSpPr/>
          <p:nvPr/>
        </p:nvGrpSpPr>
        <p:grpSpPr>
          <a:xfrm>
            <a:off x="4903686" y="1556658"/>
            <a:ext cx="299768" cy="300090"/>
            <a:chOff x="3539102" y="2427549"/>
            <a:chExt cx="355099" cy="355481"/>
          </a:xfrm>
          <a:solidFill>
            <a:schemeClr val="bg1"/>
          </a:solidFill>
        </p:grpSpPr>
        <p:sp>
          <p:nvSpPr>
            <p:cNvPr id="57" name="Google Shape;9892;p85">
              <a:extLst>
                <a:ext uri="{FF2B5EF4-FFF2-40B4-BE49-F238E27FC236}">
                  <a16:creationId xmlns:a16="http://schemas.microsoft.com/office/drawing/2014/main" id="{EC3D862E-2FEA-4BF7-A986-A70CC3F2B2F8}"/>
                </a:ext>
              </a:extLst>
            </p:cNvPr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93;p85">
              <a:extLst>
                <a:ext uri="{FF2B5EF4-FFF2-40B4-BE49-F238E27FC236}">
                  <a16:creationId xmlns:a16="http://schemas.microsoft.com/office/drawing/2014/main" id="{0F3F5A5B-8709-4CE2-95F4-620B3E3C207F}"/>
                </a:ext>
              </a:extLst>
            </p:cNvPr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9933;p85">
            <a:extLst>
              <a:ext uri="{FF2B5EF4-FFF2-40B4-BE49-F238E27FC236}">
                <a16:creationId xmlns:a16="http://schemas.microsoft.com/office/drawing/2014/main" id="{2970D9DB-3698-4966-9AF3-4C73F2100CCC}"/>
              </a:ext>
            </a:extLst>
          </p:cNvPr>
          <p:cNvGrpSpPr/>
          <p:nvPr/>
        </p:nvGrpSpPr>
        <p:grpSpPr>
          <a:xfrm>
            <a:off x="4879219" y="3234444"/>
            <a:ext cx="353954" cy="318880"/>
            <a:chOff x="3988156" y="3380210"/>
            <a:chExt cx="353954" cy="318880"/>
          </a:xfrm>
          <a:solidFill>
            <a:schemeClr val="bg1"/>
          </a:solidFill>
        </p:grpSpPr>
        <p:sp>
          <p:nvSpPr>
            <p:cNvPr id="60" name="Google Shape;9934;p85">
              <a:extLst>
                <a:ext uri="{FF2B5EF4-FFF2-40B4-BE49-F238E27FC236}">
                  <a16:creationId xmlns:a16="http://schemas.microsoft.com/office/drawing/2014/main" id="{B3F4433E-2EC1-42B4-9012-A125DDE71D96}"/>
                </a:ext>
              </a:extLst>
            </p:cNvPr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935;p85">
              <a:extLst>
                <a:ext uri="{FF2B5EF4-FFF2-40B4-BE49-F238E27FC236}">
                  <a16:creationId xmlns:a16="http://schemas.microsoft.com/office/drawing/2014/main" id="{54454A72-F1D9-4C67-98EF-A5AAA6E62DBA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936;p85">
              <a:extLst>
                <a:ext uri="{FF2B5EF4-FFF2-40B4-BE49-F238E27FC236}">
                  <a16:creationId xmlns:a16="http://schemas.microsoft.com/office/drawing/2014/main" id="{FFF575AC-D97A-46B6-90A5-CCCC909473A8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37;p85">
              <a:extLst>
                <a:ext uri="{FF2B5EF4-FFF2-40B4-BE49-F238E27FC236}">
                  <a16:creationId xmlns:a16="http://schemas.microsoft.com/office/drawing/2014/main" id="{A9E96C3F-E81D-466B-994B-A6C9CFD56F74}"/>
                </a:ext>
              </a:extLst>
            </p:cNvPr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938;p85">
              <a:extLst>
                <a:ext uri="{FF2B5EF4-FFF2-40B4-BE49-F238E27FC236}">
                  <a16:creationId xmlns:a16="http://schemas.microsoft.com/office/drawing/2014/main" id="{4600F81F-5CBB-4D6F-9915-9E3A4F758845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08;p45">
            <a:extLst>
              <a:ext uri="{FF2B5EF4-FFF2-40B4-BE49-F238E27FC236}">
                <a16:creationId xmlns:a16="http://schemas.microsoft.com/office/drawing/2014/main" id="{BE3F8FD0-D458-4F98-9E62-4C32A4B416E0}"/>
              </a:ext>
            </a:extLst>
          </p:cNvPr>
          <p:cNvSpPr txBox="1">
            <a:spLocks/>
          </p:cNvSpPr>
          <p:nvPr/>
        </p:nvSpPr>
        <p:spPr>
          <a:xfrm>
            <a:off x="4918496" y="3803718"/>
            <a:ext cx="3680463" cy="90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Jost"/>
              <a:buNone/>
              <a:defRPr sz="13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Доля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собственных средств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направляемых на реализацию проекта, должна составлять </a:t>
            </a:r>
            <a:b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не менее 15 %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общих инвестзатрат.</a:t>
            </a:r>
          </a:p>
        </p:txBody>
      </p:sp>
    </p:spTree>
    <p:extLst>
      <p:ext uri="{BB962C8B-B14F-4D97-AF65-F5344CB8AC3E}">
        <p14:creationId xmlns:p14="http://schemas.microsoft.com/office/powerpoint/2010/main" val="303129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"/>
          <p:cNvSpPr txBox="1">
            <a:spLocks noGrp="1"/>
          </p:cNvSpPr>
          <p:nvPr>
            <p:ph type="subTitle" idx="1"/>
          </p:nvPr>
        </p:nvSpPr>
        <p:spPr>
          <a:xfrm>
            <a:off x="764372" y="2239611"/>
            <a:ext cx="3262221" cy="568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Не в процессе ликвидации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реорганизации.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6" name="Google Shape;406;p45"/>
          <p:cNvSpPr txBox="1">
            <a:spLocks noGrp="1"/>
          </p:cNvSpPr>
          <p:nvPr>
            <p:ph type="subTitle" idx="2"/>
          </p:nvPr>
        </p:nvSpPr>
        <p:spPr>
          <a:xfrm>
            <a:off x="4945887" y="2123989"/>
            <a:ext cx="3652191" cy="844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Отсутствуют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установленные законодательством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ограничения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препятствующие реализации ими инвестпроекта </a:t>
            </a:r>
            <a:r>
              <a:rPr lang="ru-RU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(например – нет ограничений по участию в госзакупках)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07" name="Google Shape;407;p45"/>
          <p:cNvSpPr txBox="1">
            <a:spLocks noGrp="1"/>
          </p:cNvSpPr>
          <p:nvPr>
            <p:ph type="subTitle" idx="3"/>
          </p:nvPr>
        </p:nvSpPr>
        <p:spPr>
          <a:xfrm>
            <a:off x="764372" y="3848281"/>
            <a:ext cx="3433741" cy="606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имущество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не наложен арест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финансово-хозяйственная деятельность не приостановлена.</a:t>
            </a:r>
          </a:p>
        </p:txBody>
      </p:sp>
      <p:sp>
        <p:nvSpPr>
          <p:cNvPr id="409" name="Google Shape;409;p45"/>
          <p:cNvSpPr txBox="1">
            <a:spLocks noGrp="1"/>
          </p:cNvSpPr>
          <p:nvPr>
            <p:ph type="subTitle" idx="5"/>
          </p:nvPr>
        </p:nvSpPr>
        <p:spPr>
          <a:xfrm>
            <a:off x="1447433" y="1435331"/>
            <a:ext cx="2067618" cy="6466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Действующая организация</a:t>
            </a:r>
          </a:p>
        </p:txBody>
      </p:sp>
      <p:sp>
        <p:nvSpPr>
          <p:cNvPr id="410" name="Google Shape;410;p45"/>
          <p:cNvSpPr txBox="1">
            <a:spLocks noGrp="1"/>
          </p:cNvSpPr>
          <p:nvPr>
            <p:ph type="subTitle" idx="6"/>
          </p:nvPr>
        </p:nvSpPr>
        <p:spPr>
          <a:xfrm>
            <a:off x="1462628" y="3140964"/>
            <a:ext cx="2204223" cy="6066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Не находится под арестом</a:t>
            </a:r>
            <a:endParaRPr sz="1600" dirty="0"/>
          </a:p>
        </p:txBody>
      </p:sp>
      <p:sp>
        <p:nvSpPr>
          <p:cNvPr id="411" name="Google Shape;411;p45"/>
          <p:cNvSpPr txBox="1">
            <a:spLocks noGrp="1"/>
          </p:cNvSpPr>
          <p:nvPr>
            <p:ph type="subTitle" idx="7"/>
          </p:nvPr>
        </p:nvSpPr>
        <p:spPr>
          <a:xfrm>
            <a:off x="5477150" y="1484375"/>
            <a:ext cx="2656585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Нет ограничений </a:t>
            </a:r>
            <a:br>
              <a:rPr lang="ru-RU" sz="1600" dirty="0"/>
            </a:br>
            <a:r>
              <a:rPr lang="ru-RU" sz="1600" dirty="0"/>
              <a:t>на деятельность</a:t>
            </a:r>
            <a:endParaRPr sz="1600" dirty="0"/>
          </a:p>
        </p:txBody>
      </p:sp>
      <p:sp>
        <p:nvSpPr>
          <p:cNvPr id="412" name="Google Shape;412;p45"/>
          <p:cNvSpPr txBox="1">
            <a:spLocks noGrp="1"/>
          </p:cNvSpPr>
          <p:nvPr>
            <p:ph type="subTitle" idx="8"/>
          </p:nvPr>
        </p:nvSpPr>
        <p:spPr>
          <a:xfrm>
            <a:off x="5477150" y="3242464"/>
            <a:ext cx="2469696" cy="4036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Платежеспособный</a:t>
            </a:r>
            <a:endParaRPr sz="1600" dirty="0"/>
          </a:p>
        </p:txBody>
      </p:sp>
      <p:cxnSp>
        <p:nvCxnSpPr>
          <p:cNvPr id="414" name="Google Shape;414;p45"/>
          <p:cNvCxnSpPr/>
          <p:nvPr/>
        </p:nvCxnSpPr>
        <p:spPr>
          <a:xfrm>
            <a:off x="4572000" y="1484375"/>
            <a:ext cx="0" cy="29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" name="Google Shape;415;p45"/>
          <p:cNvSpPr/>
          <p:nvPr/>
        </p:nvSpPr>
        <p:spPr>
          <a:xfrm>
            <a:off x="747159" y="1464685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45"/>
          <p:cNvSpPr/>
          <p:nvPr/>
        </p:nvSpPr>
        <p:spPr>
          <a:xfrm>
            <a:off x="4772955" y="1462116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45"/>
          <p:cNvSpPr/>
          <p:nvPr/>
        </p:nvSpPr>
        <p:spPr>
          <a:xfrm>
            <a:off x="747159" y="315806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45"/>
          <p:cNvSpPr/>
          <p:nvPr/>
        </p:nvSpPr>
        <p:spPr>
          <a:xfrm>
            <a:off x="4770450" y="310563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1838639" y="513973"/>
            <a:ext cx="5466721" cy="63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4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2.2</a:t>
            </a:r>
            <a:r>
              <a:rPr lang="ru-RU" sz="24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 к инвестору: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6" name="Google Shape;11221;p87">
            <a:extLst>
              <a:ext uri="{FF2B5EF4-FFF2-40B4-BE49-F238E27FC236}">
                <a16:creationId xmlns:a16="http://schemas.microsoft.com/office/drawing/2014/main" id="{59F3F292-8F19-4B7F-A68F-93CBFACA81AB}"/>
              </a:ext>
            </a:extLst>
          </p:cNvPr>
          <p:cNvGrpSpPr/>
          <p:nvPr/>
        </p:nvGrpSpPr>
        <p:grpSpPr>
          <a:xfrm>
            <a:off x="4900975" y="1619665"/>
            <a:ext cx="351445" cy="277976"/>
            <a:chOff x="6183451" y="2462140"/>
            <a:chExt cx="351445" cy="277976"/>
          </a:xfrm>
          <a:solidFill>
            <a:schemeClr val="bg1"/>
          </a:solidFill>
        </p:grpSpPr>
        <p:sp>
          <p:nvSpPr>
            <p:cNvPr id="37" name="Google Shape;11222;p87">
              <a:extLst>
                <a:ext uri="{FF2B5EF4-FFF2-40B4-BE49-F238E27FC236}">
                  <a16:creationId xmlns:a16="http://schemas.microsoft.com/office/drawing/2014/main" id="{D2BD2003-1BED-4500-891D-01FB005ED135}"/>
                </a:ext>
              </a:extLst>
            </p:cNvPr>
            <p:cNvSpPr/>
            <p:nvPr/>
          </p:nvSpPr>
          <p:spPr>
            <a:xfrm>
              <a:off x="6315251" y="2514777"/>
              <a:ext cx="120446" cy="10241"/>
            </a:xfrm>
            <a:custGeom>
              <a:avLst/>
              <a:gdLst/>
              <a:ahLst/>
              <a:cxnLst/>
              <a:rect l="l" t="t" r="r" b="b"/>
              <a:pathLst>
                <a:path w="3787" h="32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1"/>
                    <a:pt x="167" y="321"/>
                  </a:cubicBezTo>
                  <a:lnTo>
                    <a:pt x="3620" y="321"/>
                  </a:lnTo>
                  <a:cubicBezTo>
                    <a:pt x="3703" y="321"/>
                    <a:pt x="3786" y="250"/>
                    <a:pt x="3786" y="167"/>
                  </a:cubicBezTo>
                  <a:cubicBezTo>
                    <a:pt x="3786" y="71"/>
                    <a:pt x="3715" y="0"/>
                    <a:pt x="3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223;p87">
              <a:extLst>
                <a:ext uri="{FF2B5EF4-FFF2-40B4-BE49-F238E27FC236}">
                  <a16:creationId xmlns:a16="http://schemas.microsoft.com/office/drawing/2014/main" id="{B48B804E-CB39-444A-82C5-074808C55F33}"/>
                </a:ext>
              </a:extLst>
            </p:cNvPr>
            <p:cNvSpPr/>
            <p:nvPr/>
          </p:nvSpPr>
          <p:spPr>
            <a:xfrm>
              <a:off x="6274349" y="2514777"/>
              <a:ext cx="27670" cy="10241"/>
            </a:xfrm>
            <a:custGeom>
              <a:avLst/>
              <a:gdLst/>
              <a:ahLst/>
              <a:cxnLst/>
              <a:rect l="l" t="t" r="r" b="b"/>
              <a:pathLst>
                <a:path w="870" h="322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55" y="321"/>
                  </a:cubicBezTo>
                  <a:lnTo>
                    <a:pt x="715" y="321"/>
                  </a:lnTo>
                  <a:cubicBezTo>
                    <a:pt x="798" y="321"/>
                    <a:pt x="870" y="250"/>
                    <a:pt x="870" y="167"/>
                  </a:cubicBezTo>
                  <a:cubicBezTo>
                    <a:pt x="870" y="71"/>
                    <a:pt x="798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224;p87">
              <a:extLst>
                <a:ext uri="{FF2B5EF4-FFF2-40B4-BE49-F238E27FC236}">
                  <a16:creationId xmlns:a16="http://schemas.microsoft.com/office/drawing/2014/main" id="{65A6F563-0D94-4AAF-89F0-997DF1BD83BA}"/>
                </a:ext>
              </a:extLst>
            </p:cNvPr>
            <p:cNvSpPr/>
            <p:nvPr/>
          </p:nvSpPr>
          <p:spPr>
            <a:xfrm>
              <a:off x="6274349" y="2672307"/>
              <a:ext cx="64405" cy="10623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1858" y="333"/>
                  </a:lnTo>
                  <a:cubicBezTo>
                    <a:pt x="1941" y="333"/>
                    <a:pt x="2013" y="250"/>
                    <a:pt x="2013" y="167"/>
                  </a:cubicBezTo>
                  <a:cubicBezTo>
                    <a:pt x="2024" y="71"/>
                    <a:pt x="1941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225;p87">
              <a:extLst>
                <a:ext uri="{FF2B5EF4-FFF2-40B4-BE49-F238E27FC236}">
                  <a16:creationId xmlns:a16="http://schemas.microsoft.com/office/drawing/2014/main" id="{B6865E0C-1493-4CE4-AEE7-6902A8B9E89E}"/>
                </a:ext>
              </a:extLst>
            </p:cNvPr>
            <p:cNvSpPr/>
            <p:nvPr/>
          </p:nvSpPr>
          <p:spPr>
            <a:xfrm>
              <a:off x="6274731" y="2619670"/>
              <a:ext cx="85619" cy="10623"/>
            </a:xfrm>
            <a:custGeom>
              <a:avLst/>
              <a:gdLst/>
              <a:ahLst/>
              <a:cxnLst/>
              <a:rect l="l" t="t" r="r" b="b"/>
              <a:pathLst>
                <a:path w="269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524" y="333"/>
                  </a:lnTo>
                  <a:cubicBezTo>
                    <a:pt x="2620" y="333"/>
                    <a:pt x="2691" y="262"/>
                    <a:pt x="2691" y="167"/>
                  </a:cubicBezTo>
                  <a:cubicBezTo>
                    <a:pt x="2691" y="83"/>
                    <a:pt x="2620" y="0"/>
                    <a:pt x="2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226;p87">
              <a:extLst>
                <a:ext uri="{FF2B5EF4-FFF2-40B4-BE49-F238E27FC236}">
                  <a16:creationId xmlns:a16="http://schemas.microsoft.com/office/drawing/2014/main" id="{EC1D5C51-FD4A-41E7-B5AA-63D310DC9CD5}"/>
                </a:ext>
              </a:extLst>
            </p:cNvPr>
            <p:cNvSpPr/>
            <p:nvPr/>
          </p:nvSpPr>
          <p:spPr>
            <a:xfrm>
              <a:off x="6274731" y="2567383"/>
              <a:ext cx="122704" cy="10273"/>
            </a:xfrm>
            <a:custGeom>
              <a:avLst/>
              <a:gdLst/>
              <a:ahLst/>
              <a:cxnLst/>
              <a:rect l="l" t="t" r="r" b="b"/>
              <a:pathLst>
                <a:path w="385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3691" y="322"/>
                  </a:lnTo>
                  <a:cubicBezTo>
                    <a:pt x="3775" y="322"/>
                    <a:pt x="3858" y="251"/>
                    <a:pt x="3858" y="156"/>
                  </a:cubicBezTo>
                  <a:cubicBezTo>
                    <a:pt x="3858" y="72"/>
                    <a:pt x="3775" y="1"/>
                    <a:pt x="3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227;p87">
              <a:extLst>
                <a:ext uri="{FF2B5EF4-FFF2-40B4-BE49-F238E27FC236}">
                  <a16:creationId xmlns:a16="http://schemas.microsoft.com/office/drawing/2014/main" id="{1210C547-6E00-4879-A8EC-8BADC46209E3}"/>
                </a:ext>
              </a:extLst>
            </p:cNvPr>
            <p:cNvSpPr/>
            <p:nvPr/>
          </p:nvSpPr>
          <p:spPr>
            <a:xfrm>
              <a:off x="6183451" y="2462140"/>
              <a:ext cx="339709" cy="277976"/>
            </a:xfrm>
            <a:custGeom>
              <a:avLst/>
              <a:gdLst/>
              <a:ahLst/>
              <a:cxnLst/>
              <a:rect l="l" t="t" r="r" b="b"/>
              <a:pathLst>
                <a:path w="10681" h="8740" extrusionOk="0">
                  <a:moveTo>
                    <a:pt x="9514" y="405"/>
                  </a:moveTo>
                  <a:cubicBezTo>
                    <a:pt x="9895" y="405"/>
                    <a:pt x="10193" y="667"/>
                    <a:pt x="10252" y="1036"/>
                  </a:cubicBezTo>
                  <a:lnTo>
                    <a:pt x="8883" y="1036"/>
                  </a:lnTo>
                  <a:lnTo>
                    <a:pt x="8883" y="964"/>
                  </a:lnTo>
                  <a:lnTo>
                    <a:pt x="8883" y="953"/>
                  </a:lnTo>
                  <a:lnTo>
                    <a:pt x="8883" y="941"/>
                  </a:lnTo>
                  <a:lnTo>
                    <a:pt x="8883" y="917"/>
                  </a:lnTo>
                  <a:lnTo>
                    <a:pt x="8883" y="905"/>
                  </a:lnTo>
                  <a:lnTo>
                    <a:pt x="8883" y="893"/>
                  </a:lnTo>
                  <a:lnTo>
                    <a:pt x="8883" y="881"/>
                  </a:lnTo>
                  <a:lnTo>
                    <a:pt x="8883" y="857"/>
                  </a:lnTo>
                  <a:lnTo>
                    <a:pt x="8883" y="845"/>
                  </a:lnTo>
                  <a:lnTo>
                    <a:pt x="8883" y="833"/>
                  </a:lnTo>
                  <a:lnTo>
                    <a:pt x="8883" y="822"/>
                  </a:lnTo>
                  <a:lnTo>
                    <a:pt x="8883" y="798"/>
                  </a:lnTo>
                  <a:lnTo>
                    <a:pt x="8883" y="786"/>
                  </a:lnTo>
                  <a:cubicBezTo>
                    <a:pt x="8883" y="786"/>
                    <a:pt x="8883" y="774"/>
                    <a:pt x="8895" y="774"/>
                  </a:cubicBezTo>
                  <a:lnTo>
                    <a:pt x="8895" y="762"/>
                  </a:lnTo>
                  <a:cubicBezTo>
                    <a:pt x="8895" y="762"/>
                    <a:pt x="8895" y="738"/>
                    <a:pt x="8907" y="738"/>
                  </a:cubicBezTo>
                  <a:cubicBezTo>
                    <a:pt x="8919" y="714"/>
                    <a:pt x="8943" y="703"/>
                    <a:pt x="8954" y="667"/>
                  </a:cubicBezTo>
                  <a:cubicBezTo>
                    <a:pt x="8954" y="655"/>
                    <a:pt x="8966" y="655"/>
                    <a:pt x="8966" y="643"/>
                  </a:cubicBezTo>
                  <a:lnTo>
                    <a:pt x="8978" y="619"/>
                  </a:lnTo>
                  <a:lnTo>
                    <a:pt x="9002" y="607"/>
                  </a:lnTo>
                  <a:lnTo>
                    <a:pt x="9014" y="595"/>
                  </a:lnTo>
                  <a:cubicBezTo>
                    <a:pt x="9026" y="595"/>
                    <a:pt x="9026" y="583"/>
                    <a:pt x="9038" y="583"/>
                  </a:cubicBezTo>
                  <a:cubicBezTo>
                    <a:pt x="9145" y="488"/>
                    <a:pt x="9264" y="429"/>
                    <a:pt x="9395" y="405"/>
                  </a:cubicBezTo>
                  <a:close/>
                  <a:moveTo>
                    <a:pt x="6704" y="7775"/>
                  </a:moveTo>
                  <a:cubicBezTo>
                    <a:pt x="6704" y="7787"/>
                    <a:pt x="6704" y="7799"/>
                    <a:pt x="6728" y="7811"/>
                  </a:cubicBezTo>
                  <a:lnTo>
                    <a:pt x="6728" y="7834"/>
                  </a:lnTo>
                  <a:lnTo>
                    <a:pt x="6728" y="7858"/>
                  </a:lnTo>
                  <a:lnTo>
                    <a:pt x="6728" y="7870"/>
                  </a:lnTo>
                  <a:lnTo>
                    <a:pt x="6728" y="7906"/>
                  </a:lnTo>
                  <a:lnTo>
                    <a:pt x="6728" y="7918"/>
                  </a:lnTo>
                  <a:cubicBezTo>
                    <a:pt x="6728" y="7930"/>
                    <a:pt x="6728" y="7930"/>
                    <a:pt x="6740" y="7953"/>
                  </a:cubicBezTo>
                  <a:lnTo>
                    <a:pt x="6740" y="7965"/>
                  </a:lnTo>
                  <a:cubicBezTo>
                    <a:pt x="6740" y="7977"/>
                    <a:pt x="6740" y="7977"/>
                    <a:pt x="6752" y="7989"/>
                  </a:cubicBezTo>
                  <a:lnTo>
                    <a:pt x="6752" y="8013"/>
                  </a:lnTo>
                  <a:cubicBezTo>
                    <a:pt x="6752" y="8025"/>
                    <a:pt x="6752" y="8025"/>
                    <a:pt x="6764" y="8037"/>
                  </a:cubicBezTo>
                  <a:cubicBezTo>
                    <a:pt x="6764" y="8037"/>
                    <a:pt x="6764" y="8049"/>
                    <a:pt x="6776" y="8049"/>
                  </a:cubicBezTo>
                  <a:cubicBezTo>
                    <a:pt x="6776" y="8072"/>
                    <a:pt x="6776" y="8072"/>
                    <a:pt x="6799" y="8084"/>
                  </a:cubicBezTo>
                  <a:cubicBezTo>
                    <a:pt x="6799" y="8084"/>
                    <a:pt x="6799" y="8096"/>
                    <a:pt x="6811" y="8096"/>
                  </a:cubicBezTo>
                  <a:cubicBezTo>
                    <a:pt x="6811" y="8108"/>
                    <a:pt x="6823" y="8108"/>
                    <a:pt x="6823" y="8132"/>
                  </a:cubicBezTo>
                  <a:cubicBezTo>
                    <a:pt x="6823" y="8132"/>
                    <a:pt x="6823" y="8144"/>
                    <a:pt x="6835" y="8144"/>
                  </a:cubicBezTo>
                  <a:cubicBezTo>
                    <a:pt x="6835" y="8156"/>
                    <a:pt x="6859" y="8156"/>
                    <a:pt x="6859" y="8168"/>
                  </a:cubicBezTo>
                  <a:lnTo>
                    <a:pt x="6859" y="8192"/>
                  </a:lnTo>
                  <a:cubicBezTo>
                    <a:pt x="6871" y="8203"/>
                    <a:pt x="6871" y="8215"/>
                    <a:pt x="6883" y="8227"/>
                  </a:cubicBezTo>
                  <a:lnTo>
                    <a:pt x="6883" y="8251"/>
                  </a:lnTo>
                  <a:cubicBezTo>
                    <a:pt x="6883" y="8263"/>
                    <a:pt x="6895" y="8263"/>
                    <a:pt x="6895" y="8275"/>
                  </a:cubicBezTo>
                  <a:cubicBezTo>
                    <a:pt x="6895" y="8275"/>
                    <a:pt x="6895" y="8287"/>
                    <a:pt x="6918" y="8287"/>
                  </a:cubicBezTo>
                  <a:cubicBezTo>
                    <a:pt x="6918" y="8311"/>
                    <a:pt x="6930" y="8311"/>
                    <a:pt x="6930" y="8322"/>
                  </a:cubicBezTo>
                  <a:cubicBezTo>
                    <a:pt x="6930" y="8322"/>
                    <a:pt x="6930" y="8334"/>
                    <a:pt x="6942" y="8334"/>
                  </a:cubicBezTo>
                  <a:lnTo>
                    <a:pt x="6954" y="8346"/>
                  </a:lnTo>
                  <a:lnTo>
                    <a:pt x="6978" y="8370"/>
                  </a:lnTo>
                  <a:lnTo>
                    <a:pt x="6990" y="8382"/>
                  </a:lnTo>
                  <a:lnTo>
                    <a:pt x="7002" y="8394"/>
                  </a:lnTo>
                  <a:lnTo>
                    <a:pt x="7014" y="8406"/>
                  </a:lnTo>
                  <a:lnTo>
                    <a:pt x="1096" y="8406"/>
                  </a:lnTo>
                  <a:cubicBezTo>
                    <a:pt x="727" y="8406"/>
                    <a:pt x="430" y="8144"/>
                    <a:pt x="370" y="7775"/>
                  </a:cubicBezTo>
                  <a:close/>
                  <a:moveTo>
                    <a:pt x="2918" y="0"/>
                  </a:moveTo>
                  <a:cubicBezTo>
                    <a:pt x="2323" y="0"/>
                    <a:pt x="1846" y="476"/>
                    <a:pt x="1846" y="1072"/>
                  </a:cubicBezTo>
                  <a:lnTo>
                    <a:pt x="1846" y="7441"/>
                  </a:lnTo>
                  <a:lnTo>
                    <a:pt x="156" y="7441"/>
                  </a:lnTo>
                  <a:cubicBezTo>
                    <a:pt x="120" y="7441"/>
                    <a:pt x="72" y="7453"/>
                    <a:pt x="37" y="7489"/>
                  </a:cubicBezTo>
                  <a:cubicBezTo>
                    <a:pt x="13" y="7513"/>
                    <a:pt x="1" y="7561"/>
                    <a:pt x="1" y="7608"/>
                  </a:cubicBezTo>
                  <a:cubicBezTo>
                    <a:pt x="1" y="8251"/>
                    <a:pt x="453" y="8739"/>
                    <a:pt x="1072" y="8739"/>
                  </a:cubicBezTo>
                  <a:lnTo>
                    <a:pt x="7776" y="8739"/>
                  </a:lnTo>
                  <a:cubicBezTo>
                    <a:pt x="8371" y="8739"/>
                    <a:pt x="8847" y="8263"/>
                    <a:pt x="8847" y="7668"/>
                  </a:cubicBezTo>
                  <a:lnTo>
                    <a:pt x="8847" y="5703"/>
                  </a:lnTo>
                  <a:cubicBezTo>
                    <a:pt x="8847" y="5608"/>
                    <a:pt x="8776" y="5536"/>
                    <a:pt x="8692" y="5536"/>
                  </a:cubicBezTo>
                  <a:cubicBezTo>
                    <a:pt x="8597" y="5536"/>
                    <a:pt x="8526" y="5608"/>
                    <a:pt x="8526" y="5703"/>
                  </a:cubicBezTo>
                  <a:lnTo>
                    <a:pt x="8526" y="7668"/>
                  </a:lnTo>
                  <a:cubicBezTo>
                    <a:pt x="8526" y="8084"/>
                    <a:pt x="8181" y="8406"/>
                    <a:pt x="7776" y="8406"/>
                  </a:cubicBezTo>
                  <a:lnTo>
                    <a:pt x="7764" y="8406"/>
                  </a:lnTo>
                  <a:cubicBezTo>
                    <a:pt x="7347" y="8406"/>
                    <a:pt x="7026" y="8072"/>
                    <a:pt x="7026" y="7608"/>
                  </a:cubicBezTo>
                  <a:cubicBezTo>
                    <a:pt x="7026" y="7513"/>
                    <a:pt x="6942" y="7441"/>
                    <a:pt x="6859" y="7441"/>
                  </a:cubicBezTo>
                  <a:lnTo>
                    <a:pt x="2168" y="7441"/>
                  </a:lnTo>
                  <a:lnTo>
                    <a:pt x="2168" y="1072"/>
                  </a:lnTo>
                  <a:cubicBezTo>
                    <a:pt x="2168" y="655"/>
                    <a:pt x="2513" y="333"/>
                    <a:pt x="2918" y="333"/>
                  </a:cubicBezTo>
                  <a:lnTo>
                    <a:pt x="8835" y="333"/>
                  </a:lnTo>
                  <a:lnTo>
                    <a:pt x="8823" y="345"/>
                  </a:lnTo>
                  <a:lnTo>
                    <a:pt x="8812" y="357"/>
                  </a:lnTo>
                  <a:lnTo>
                    <a:pt x="8788" y="369"/>
                  </a:lnTo>
                  <a:lnTo>
                    <a:pt x="8776" y="393"/>
                  </a:lnTo>
                  <a:lnTo>
                    <a:pt x="8764" y="405"/>
                  </a:lnTo>
                  <a:lnTo>
                    <a:pt x="8752" y="417"/>
                  </a:lnTo>
                  <a:lnTo>
                    <a:pt x="8728" y="429"/>
                  </a:lnTo>
                  <a:lnTo>
                    <a:pt x="8716" y="452"/>
                  </a:lnTo>
                  <a:lnTo>
                    <a:pt x="8704" y="464"/>
                  </a:lnTo>
                  <a:lnTo>
                    <a:pt x="8692" y="476"/>
                  </a:lnTo>
                  <a:cubicBezTo>
                    <a:pt x="8692" y="476"/>
                    <a:pt x="8669" y="488"/>
                    <a:pt x="8669" y="512"/>
                  </a:cubicBezTo>
                  <a:cubicBezTo>
                    <a:pt x="8669" y="524"/>
                    <a:pt x="8657" y="524"/>
                    <a:pt x="8657" y="536"/>
                  </a:cubicBezTo>
                  <a:cubicBezTo>
                    <a:pt x="8657" y="548"/>
                    <a:pt x="8645" y="548"/>
                    <a:pt x="8645" y="572"/>
                  </a:cubicBezTo>
                  <a:cubicBezTo>
                    <a:pt x="8645" y="583"/>
                    <a:pt x="8633" y="583"/>
                    <a:pt x="8633" y="595"/>
                  </a:cubicBezTo>
                  <a:cubicBezTo>
                    <a:pt x="8633" y="607"/>
                    <a:pt x="8633" y="607"/>
                    <a:pt x="8609" y="631"/>
                  </a:cubicBezTo>
                  <a:cubicBezTo>
                    <a:pt x="8609" y="643"/>
                    <a:pt x="8609" y="643"/>
                    <a:pt x="8597" y="655"/>
                  </a:cubicBezTo>
                  <a:cubicBezTo>
                    <a:pt x="8597" y="667"/>
                    <a:pt x="8597" y="667"/>
                    <a:pt x="8585" y="691"/>
                  </a:cubicBezTo>
                  <a:cubicBezTo>
                    <a:pt x="8585" y="703"/>
                    <a:pt x="8585" y="703"/>
                    <a:pt x="8573" y="714"/>
                  </a:cubicBezTo>
                  <a:cubicBezTo>
                    <a:pt x="8573" y="726"/>
                    <a:pt x="8573" y="726"/>
                    <a:pt x="8550" y="750"/>
                  </a:cubicBezTo>
                  <a:cubicBezTo>
                    <a:pt x="8550" y="762"/>
                    <a:pt x="8550" y="762"/>
                    <a:pt x="8538" y="774"/>
                  </a:cubicBezTo>
                  <a:cubicBezTo>
                    <a:pt x="8538" y="786"/>
                    <a:pt x="8538" y="786"/>
                    <a:pt x="8526" y="810"/>
                  </a:cubicBezTo>
                  <a:lnTo>
                    <a:pt x="8526" y="833"/>
                  </a:lnTo>
                  <a:lnTo>
                    <a:pt x="8526" y="869"/>
                  </a:lnTo>
                  <a:lnTo>
                    <a:pt x="8526" y="893"/>
                  </a:lnTo>
                  <a:lnTo>
                    <a:pt x="8526" y="929"/>
                  </a:lnTo>
                  <a:lnTo>
                    <a:pt x="8526" y="953"/>
                  </a:lnTo>
                  <a:lnTo>
                    <a:pt x="8526" y="988"/>
                  </a:lnTo>
                  <a:lnTo>
                    <a:pt x="8526" y="1012"/>
                  </a:lnTo>
                  <a:lnTo>
                    <a:pt x="8526" y="1048"/>
                  </a:lnTo>
                  <a:lnTo>
                    <a:pt x="8526" y="1060"/>
                  </a:lnTo>
                  <a:lnTo>
                    <a:pt x="8526" y="1119"/>
                  </a:lnTo>
                  <a:lnTo>
                    <a:pt x="8526" y="1179"/>
                  </a:lnTo>
                  <a:lnTo>
                    <a:pt x="8526" y="2560"/>
                  </a:lnTo>
                  <a:cubicBezTo>
                    <a:pt x="8526" y="2655"/>
                    <a:pt x="8597" y="2727"/>
                    <a:pt x="8692" y="2727"/>
                  </a:cubicBezTo>
                  <a:cubicBezTo>
                    <a:pt x="8776" y="2727"/>
                    <a:pt x="8847" y="2655"/>
                    <a:pt x="8847" y="2560"/>
                  </a:cubicBezTo>
                  <a:lnTo>
                    <a:pt x="8847" y="1286"/>
                  </a:lnTo>
                  <a:lnTo>
                    <a:pt x="10514" y="1286"/>
                  </a:lnTo>
                  <a:cubicBezTo>
                    <a:pt x="10562" y="1286"/>
                    <a:pt x="10609" y="1262"/>
                    <a:pt x="10633" y="1238"/>
                  </a:cubicBezTo>
                  <a:cubicBezTo>
                    <a:pt x="10669" y="1203"/>
                    <a:pt x="10681" y="1167"/>
                    <a:pt x="10681" y="1119"/>
                  </a:cubicBezTo>
                  <a:cubicBezTo>
                    <a:pt x="10681" y="476"/>
                    <a:pt x="10216" y="0"/>
                    <a:pt x="96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228;p87">
              <a:extLst>
                <a:ext uri="{FF2B5EF4-FFF2-40B4-BE49-F238E27FC236}">
                  <a16:creationId xmlns:a16="http://schemas.microsoft.com/office/drawing/2014/main" id="{6463E2E8-9B0F-4C1A-BD2A-82994E14CE40}"/>
                </a:ext>
              </a:extLst>
            </p:cNvPr>
            <p:cNvSpPr/>
            <p:nvPr/>
          </p:nvSpPr>
          <p:spPr>
            <a:xfrm>
              <a:off x="6367888" y="2552562"/>
              <a:ext cx="167008" cy="132627"/>
            </a:xfrm>
            <a:custGeom>
              <a:avLst/>
              <a:gdLst/>
              <a:ahLst/>
              <a:cxnLst/>
              <a:rect l="l" t="t" r="r" b="b"/>
              <a:pathLst>
                <a:path w="5251" h="4170" extrusionOk="0">
                  <a:moveTo>
                    <a:pt x="3679" y="407"/>
                  </a:moveTo>
                  <a:cubicBezTo>
                    <a:pt x="3108" y="669"/>
                    <a:pt x="2560" y="1027"/>
                    <a:pt x="2262" y="1217"/>
                  </a:cubicBezTo>
                  <a:cubicBezTo>
                    <a:pt x="1774" y="1550"/>
                    <a:pt x="1250" y="1955"/>
                    <a:pt x="858" y="2289"/>
                  </a:cubicBezTo>
                  <a:cubicBezTo>
                    <a:pt x="988" y="1991"/>
                    <a:pt x="1119" y="1729"/>
                    <a:pt x="1322" y="1503"/>
                  </a:cubicBezTo>
                  <a:cubicBezTo>
                    <a:pt x="1703" y="1074"/>
                    <a:pt x="2274" y="741"/>
                    <a:pt x="3036" y="538"/>
                  </a:cubicBezTo>
                  <a:cubicBezTo>
                    <a:pt x="3251" y="479"/>
                    <a:pt x="3453" y="431"/>
                    <a:pt x="3679" y="407"/>
                  </a:cubicBezTo>
                  <a:close/>
                  <a:moveTo>
                    <a:pt x="4548" y="372"/>
                  </a:moveTo>
                  <a:lnTo>
                    <a:pt x="4548" y="372"/>
                  </a:lnTo>
                  <a:cubicBezTo>
                    <a:pt x="4322" y="610"/>
                    <a:pt x="4084" y="836"/>
                    <a:pt x="3822" y="1122"/>
                  </a:cubicBezTo>
                  <a:cubicBezTo>
                    <a:pt x="3382" y="1598"/>
                    <a:pt x="2417" y="2217"/>
                    <a:pt x="2001" y="2348"/>
                  </a:cubicBezTo>
                  <a:cubicBezTo>
                    <a:pt x="1762" y="2432"/>
                    <a:pt x="1560" y="2467"/>
                    <a:pt x="1381" y="2527"/>
                  </a:cubicBezTo>
                  <a:cubicBezTo>
                    <a:pt x="1239" y="2574"/>
                    <a:pt x="1084" y="2610"/>
                    <a:pt x="953" y="2646"/>
                  </a:cubicBezTo>
                  <a:cubicBezTo>
                    <a:pt x="1012" y="2586"/>
                    <a:pt x="1084" y="2515"/>
                    <a:pt x="1179" y="2443"/>
                  </a:cubicBezTo>
                  <a:cubicBezTo>
                    <a:pt x="1524" y="2146"/>
                    <a:pt x="1977" y="1800"/>
                    <a:pt x="2453" y="1479"/>
                  </a:cubicBezTo>
                  <a:cubicBezTo>
                    <a:pt x="3274" y="919"/>
                    <a:pt x="4025" y="550"/>
                    <a:pt x="4548" y="372"/>
                  </a:cubicBezTo>
                  <a:close/>
                  <a:moveTo>
                    <a:pt x="4912" y="0"/>
                  </a:moveTo>
                  <a:cubicBezTo>
                    <a:pt x="3584" y="0"/>
                    <a:pt x="1934" y="348"/>
                    <a:pt x="1084" y="1312"/>
                  </a:cubicBezTo>
                  <a:cubicBezTo>
                    <a:pt x="703" y="1753"/>
                    <a:pt x="524" y="2324"/>
                    <a:pt x="346" y="2872"/>
                  </a:cubicBezTo>
                  <a:lnTo>
                    <a:pt x="298" y="3003"/>
                  </a:lnTo>
                  <a:lnTo>
                    <a:pt x="36" y="3967"/>
                  </a:lnTo>
                  <a:cubicBezTo>
                    <a:pt x="0" y="4063"/>
                    <a:pt x="60" y="4146"/>
                    <a:pt x="155" y="4170"/>
                  </a:cubicBezTo>
                  <a:lnTo>
                    <a:pt x="191" y="4170"/>
                  </a:lnTo>
                  <a:cubicBezTo>
                    <a:pt x="274" y="4170"/>
                    <a:pt x="334" y="4122"/>
                    <a:pt x="346" y="4051"/>
                  </a:cubicBezTo>
                  <a:lnTo>
                    <a:pt x="596" y="3134"/>
                  </a:lnTo>
                  <a:cubicBezTo>
                    <a:pt x="905" y="2991"/>
                    <a:pt x="1167" y="2932"/>
                    <a:pt x="1489" y="2824"/>
                  </a:cubicBezTo>
                  <a:cubicBezTo>
                    <a:pt x="1667" y="2777"/>
                    <a:pt x="1858" y="2717"/>
                    <a:pt x="2096" y="2646"/>
                  </a:cubicBezTo>
                  <a:cubicBezTo>
                    <a:pt x="2620" y="2479"/>
                    <a:pt x="3620" y="1812"/>
                    <a:pt x="4084" y="1324"/>
                  </a:cubicBezTo>
                  <a:cubicBezTo>
                    <a:pt x="4477" y="896"/>
                    <a:pt x="4822" y="562"/>
                    <a:pt x="5215" y="253"/>
                  </a:cubicBezTo>
                  <a:lnTo>
                    <a:pt x="5227" y="241"/>
                  </a:lnTo>
                  <a:lnTo>
                    <a:pt x="5239" y="217"/>
                  </a:lnTo>
                  <a:cubicBezTo>
                    <a:pt x="5251" y="205"/>
                    <a:pt x="5251" y="193"/>
                    <a:pt x="5251" y="181"/>
                  </a:cubicBezTo>
                  <a:lnTo>
                    <a:pt x="5251" y="157"/>
                  </a:lnTo>
                  <a:lnTo>
                    <a:pt x="5251" y="134"/>
                  </a:lnTo>
                  <a:cubicBezTo>
                    <a:pt x="5251" y="122"/>
                    <a:pt x="5251" y="110"/>
                    <a:pt x="5239" y="86"/>
                  </a:cubicBezTo>
                  <a:cubicBezTo>
                    <a:pt x="5239" y="86"/>
                    <a:pt x="5239" y="74"/>
                    <a:pt x="5227" y="74"/>
                  </a:cubicBezTo>
                  <a:cubicBezTo>
                    <a:pt x="5227" y="74"/>
                    <a:pt x="5227" y="62"/>
                    <a:pt x="5215" y="62"/>
                  </a:cubicBezTo>
                  <a:lnTo>
                    <a:pt x="5191" y="38"/>
                  </a:lnTo>
                  <a:lnTo>
                    <a:pt x="5179" y="26"/>
                  </a:lnTo>
                  <a:lnTo>
                    <a:pt x="5168" y="15"/>
                  </a:lnTo>
                  <a:cubicBezTo>
                    <a:pt x="5168" y="15"/>
                    <a:pt x="5156" y="15"/>
                    <a:pt x="5156" y="3"/>
                  </a:cubicBezTo>
                  <a:lnTo>
                    <a:pt x="5108" y="3"/>
                  </a:lnTo>
                  <a:cubicBezTo>
                    <a:pt x="5044" y="1"/>
                    <a:pt x="4978" y="0"/>
                    <a:pt x="49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9300;p84">
            <a:extLst>
              <a:ext uri="{FF2B5EF4-FFF2-40B4-BE49-F238E27FC236}">
                <a16:creationId xmlns:a16="http://schemas.microsoft.com/office/drawing/2014/main" id="{00E2EB4A-5436-4F08-B4F2-712E63D2F615}"/>
              </a:ext>
            </a:extLst>
          </p:cNvPr>
          <p:cNvGrpSpPr/>
          <p:nvPr/>
        </p:nvGrpSpPr>
        <p:grpSpPr>
          <a:xfrm>
            <a:off x="869105" y="1572467"/>
            <a:ext cx="353145" cy="351998"/>
            <a:chOff x="852385" y="1510916"/>
            <a:chExt cx="353145" cy="351998"/>
          </a:xfrm>
          <a:solidFill>
            <a:schemeClr val="bg1"/>
          </a:solidFill>
        </p:grpSpPr>
        <p:sp>
          <p:nvSpPr>
            <p:cNvPr id="65" name="Google Shape;9301;p84">
              <a:extLst>
                <a:ext uri="{FF2B5EF4-FFF2-40B4-BE49-F238E27FC236}">
                  <a16:creationId xmlns:a16="http://schemas.microsoft.com/office/drawing/2014/main" id="{CBD90AF4-2DE1-492C-A8A9-33599DCE0E27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302;p84">
              <a:extLst>
                <a:ext uri="{FF2B5EF4-FFF2-40B4-BE49-F238E27FC236}">
                  <a16:creationId xmlns:a16="http://schemas.microsoft.com/office/drawing/2014/main" id="{F0002797-A108-4BFD-BA0E-9F251EC0B713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303;p84">
              <a:extLst>
                <a:ext uri="{FF2B5EF4-FFF2-40B4-BE49-F238E27FC236}">
                  <a16:creationId xmlns:a16="http://schemas.microsoft.com/office/drawing/2014/main" id="{3586EB0C-50FC-48CE-91EF-D65F8C4A1911}"/>
                </a:ext>
              </a:extLst>
            </p:cNvPr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2135;p89">
            <a:extLst>
              <a:ext uri="{FF2B5EF4-FFF2-40B4-BE49-F238E27FC236}">
                <a16:creationId xmlns:a16="http://schemas.microsoft.com/office/drawing/2014/main" id="{CF0F0026-4115-4CA9-8A8A-80C06EE10676}"/>
              </a:ext>
            </a:extLst>
          </p:cNvPr>
          <p:cNvGrpSpPr/>
          <p:nvPr/>
        </p:nvGrpSpPr>
        <p:grpSpPr>
          <a:xfrm>
            <a:off x="860331" y="3242176"/>
            <a:ext cx="382828" cy="358601"/>
            <a:chOff x="2753373" y="2902523"/>
            <a:chExt cx="347552" cy="325557"/>
          </a:xfrm>
          <a:solidFill>
            <a:schemeClr val="bg1"/>
          </a:solidFill>
        </p:grpSpPr>
        <p:sp>
          <p:nvSpPr>
            <p:cNvPr id="69" name="Google Shape;12136;p89">
              <a:extLst>
                <a:ext uri="{FF2B5EF4-FFF2-40B4-BE49-F238E27FC236}">
                  <a16:creationId xmlns:a16="http://schemas.microsoft.com/office/drawing/2014/main" id="{37590751-CD7B-4972-B103-333741FC41EF}"/>
                </a:ext>
              </a:extLst>
            </p:cNvPr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137;p89">
              <a:extLst>
                <a:ext uri="{FF2B5EF4-FFF2-40B4-BE49-F238E27FC236}">
                  <a16:creationId xmlns:a16="http://schemas.microsoft.com/office/drawing/2014/main" id="{3D3E3755-123F-461B-BDA8-4BBED1FC6859}"/>
                </a:ext>
              </a:extLst>
            </p:cNvPr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38;p89">
              <a:extLst>
                <a:ext uri="{FF2B5EF4-FFF2-40B4-BE49-F238E27FC236}">
                  <a16:creationId xmlns:a16="http://schemas.microsoft.com/office/drawing/2014/main" id="{DA7D7361-684D-4681-AED0-A230EE69803A}"/>
                </a:ext>
              </a:extLst>
            </p:cNvPr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39;p89">
              <a:extLst>
                <a:ext uri="{FF2B5EF4-FFF2-40B4-BE49-F238E27FC236}">
                  <a16:creationId xmlns:a16="http://schemas.microsoft.com/office/drawing/2014/main" id="{4BD3B2F6-BBFE-4FD2-90D2-84C69BCA5489}"/>
                </a:ext>
              </a:extLst>
            </p:cNvPr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40;p89">
              <a:extLst>
                <a:ext uri="{FF2B5EF4-FFF2-40B4-BE49-F238E27FC236}">
                  <a16:creationId xmlns:a16="http://schemas.microsoft.com/office/drawing/2014/main" id="{19424D96-D2D5-4674-9BC7-DF03D08011B2}"/>
                </a:ext>
              </a:extLst>
            </p:cNvPr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41;p89">
              <a:extLst>
                <a:ext uri="{FF2B5EF4-FFF2-40B4-BE49-F238E27FC236}">
                  <a16:creationId xmlns:a16="http://schemas.microsoft.com/office/drawing/2014/main" id="{28798B22-4DE8-49D4-BDB9-068328AB5A13}"/>
                </a:ext>
              </a:extLst>
            </p:cNvPr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8863;p83">
            <a:extLst>
              <a:ext uri="{FF2B5EF4-FFF2-40B4-BE49-F238E27FC236}">
                <a16:creationId xmlns:a16="http://schemas.microsoft.com/office/drawing/2014/main" id="{52C916AD-40BA-4A9B-B117-50FB09891140}"/>
              </a:ext>
            </a:extLst>
          </p:cNvPr>
          <p:cNvGrpSpPr/>
          <p:nvPr/>
        </p:nvGrpSpPr>
        <p:grpSpPr>
          <a:xfrm>
            <a:off x="4889993" y="3274628"/>
            <a:ext cx="355053" cy="248038"/>
            <a:chOff x="6849393" y="3733994"/>
            <a:chExt cx="355053" cy="248038"/>
          </a:xfrm>
          <a:solidFill>
            <a:schemeClr val="bg1"/>
          </a:solidFill>
        </p:grpSpPr>
        <p:sp>
          <p:nvSpPr>
            <p:cNvPr id="76" name="Google Shape;8864;p83">
              <a:extLst>
                <a:ext uri="{FF2B5EF4-FFF2-40B4-BE49-F238E27FC236}">
                  <a16:creationId xmlns:a16="http://schemas.microsoft.com/office/drawing/2014/main" id="{6369C878-3CF3-4713-B456-47074C0E0BDA}"/>
                </a:ext>
              </a:extLst>
            </p:cNvPr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65;p83">
              <a:extLst>
                <a:ext uri="{FF2B5EF4-FFF2-40B4-BE49-F238E27FC236}">
                  <a16:creationId xmlns:a16="http://schemas.microsoft.com/office/drawing/2014/main" id="{A211B778-4FFE-4342-846F-AE242783CFAE}"/>
                </a:ext>
              </a:extLst>
            </p:cNvPr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66;p83">
              <a:extLst>
                <a:ext uri="{FF2B5EF4-FFF2-40B4-BE49-F238E27FC236}">
                  <a16:creationId xmlns:a16="http://schemas.microsoft.com/office/drawing/2014/main" id="{60BEC997-B74B-420B-9FD0-3FFD98FA6E35}"/>
                </a:ext>
              </a:extLst>
            </p:cNvPr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867;p83">
              <a:extLst>
                <a:ext uri="{FF2B5EF4-FFF2-40B4-BE49-F238E27FC236}">
                  <a16:creationId xmlns:a16="http://schemas.microsoft.com/office/drawing/2014/main" id="{E4F20320-AFBE-4939-8AC0-93C6156AC2FD}"/>
                </a:ext>
              </a:extLst>
            </p:cNvPr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868;p83">
              <a:extLst>
                <a:ext uri="{FF2B5EF4-FFF2-40B4-BE49-F238E27FC236}">
                  <a16:creationId xmlns:a16="http://schemas.microsoft.com/office/drawing/2014/main" id="{D902C85F-4410-4F57-AF58-9EE5F0612279}"/>
                </a:ext>
              </a:extLst>
            </p:cNvPr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673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5;p45">
            <a:extLst>
              <a:ext uri="{FF2B5EF4-FFF2-40B4-BE49-F238E27FC236}">
                <a16:creationId xmlns:a16="http://schemas.microsoft.com/office/drawing/2014/main" id="{AF908251-8D2D-4DE0-9957-08E2FF1ECF58}"/>
              </a:ext>
            </a:extLst>
          </p:cNvPr>
          <p:cNvSpPr txBox="1">
            <a:spLocks/>
          </p:cNvSpPr>
          <p:nvPr/>
        </p:nvSpPr>
        <p:spPr>
          <a:xfrm>
            <a:off x="827584" y="137847"/>
            <a:ext cx="7996748" cy="42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2.3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6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СХЕМА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ЗАКЛЮЧЕНИЯ ИНВЕСТИЦИОННОГО ДОГОВОРА (СИД)</a:t>
            </a:r>
          </a:p>
        </p:txBody>
      </p:sp>
      <p:sp>
        <p:nvSpPr>
          <p:cNvPr id="14" name="Google Shape;1687;p45">
            <a:extLst>
              <a:ext uri="{FF2B5EF4-FFF2-40B4-BE49-F238E27FC236}">
                <a16:creationId xmlns:a16="http://schemas.microsoft.com/office/drawing/2014/main" id="{D0644059-56A3-4FF2-8C30-58BAB9B8D488}"/>
              </a:ext>
            </a:extLst>
          </p:cNvPr>
          <p:cNvSpPr txBox="1"/>
          <p:nvPr/>
        </p:nvSpPr>
        <p:spPr>
          <a:xfrm>
            <a:off x="991977" y="769482"/>
            <a:ext cx="1958623" cy="5621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1. Инициатива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РОГУ, ОИК</a:t>
            </a:r>
          </a:p>
        </p:txBody>
      </p:sp>
      <p:sp>
        <p:nvSpPr>
          <p:cNvPr id="15" name="Google Shape;1690;p45">
            <a:extLst>
              <a:ext uri="{FF2B5EF4-FFF2-40B4-BE49-F238E27FC236}">
                <a16:creationId xmlns:a16="http://schemas.microsoft.com/office/drawing/2014/main" id="{1F81696F-A2C9-42C1-8F2D-C255350B5BD7}"/>
              </a:ext>
            </a:extLst>
          </p:cNvPr>
          <p:cNvSpPr txBox="1"/>
          <p:nvPr/>
        </p:nvSpPr>
        <p:spPr>
          <a:xfrm>
            <a:off x="3286658" y="1687338"/>
            <a:ext cx="1343400" cy="42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РОГУ, ОИК</a:t>
            </a:r>
          </a:p>
        </p:txBody>
      </p:sp>
      <p:sp>
        <p:nvSpPr>
          <p:cNvPr id="16" name="Google Shape;1688;p45">
            <a:extLst>
              <a:ext uri="{FF2B5EF4-FFF2-40B4-BE49-F238E27FC236}">
                <a16:creationId xmlns:a16="http://schemas.microsoft.com/office/drawing/2014/main" id="{4979DDEB-814C-48B9-9004-2A4713A47D98}"/>
              </a:ext>
            </a:extLst>
          </p:cNvPr>
          <p:cNvSpPr txBox="1"/>
          <p:nvPr/>
        </p:nvSpPr>
        <p:spPr>
          <a:xfrm>
            <a:off x="901157" y="2390479"/>
            <a:ext cx="7342200" cy="871812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2. Решение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 о реализации проекта в рамках СИД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проект должен соответствовать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приоритетному виду деятельности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(сектору экономики)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если предусматривается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возмещение инвестору из бюджета затрат на строительство внеплощадочной инфраструктуры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 – решение Совета Министров требует согласования с Президентом</a:t>
            </a:r>
          </a:p>
        </p:txBody>
      </p:sp>
      <p:sp>
        <p:nvSpPr>
          <p:cNvPr id="22" name="Google Shape;1704;p45">
            <a:extLst>
              <a:ext uri="{FF2B5EF4-FFF2-40B4-BE49-F238E27FC236}">
                <a16:creationId xmlns:a16="http://schemas.microsoft.com/office/drawing/2014/main" id="{0920F88A-2B57-481C-AAB7-E8977666A360}"/>
              </a:ext>
            </a:extLst>
          </p:cNvPr>
          <p:cNvSpPr txBox="1"/>
          <p:nvPr/>
        </p:nvSpPr>
        <p:spPr>
          <a:xfrm>
            <a:off x="2950599" y="4213511"/>
            <a:ext cx="3003753" cy="74938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4. Подписание специального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инвестиционного договора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lbert Sans"/>
            </a:endParaRPr>
          </a:p>
        </p:txBody>
      </p:sp>
      <p:cxnSp>
        <p:nvCxnSpPr>
          <p:cNvPr id="27" name="Google Shape;1710;p45">
            <a:extLst>
              <a:ext uri="{FF2B5EF4-FFF2-40B4-BE49-F238E27FC236}">
                <a16:creationId xmlns:a16="http://schemas.microsoft.com/office/drawing/2014/main" id="{87D0F49F-DAA0-47FC-A0E0-E7BFFAB0AC66}"/>
              </a:ext>
            </a:extLst>
          </p:cNvPr>
          <p:cNvCxnSpPr>
            <a:cxnSpLocks/>
            <a:stCxn id="14" idx="4"/>
            <a:endCxn id="33" idx="0"/>
          </p:cNvCxnSpPr>
          <p:nvPr/>
        </p:nvCxnSpPr>
        <p:spPr>
          <a:xfrm flipH="1">
            <a:off x="1969768" y="1331595"/>
            <a:ext cx="1521" cy="368285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5" name="Google Shape;1687;p45">
            <a:extLst>
              <a:ext uri="{FF2B5EF4-FFF2-40B4-BE49-F238E27FC236}">
                <a16:creationId xmlns:a16="http://schemas.microsoft.com/office/drawing/2014/main" id="{342F14D5-53F2-4190-BF69-E82F9D173290}"/>
              </a:ext>
            </a:extLst>
          </p:cNvPr>
          <p:cNvSpPr txBox="1"/>
          <p:nvPr/>
        </p:nvSpPr>
        <p:spPr>
          <a:xfrm>
            <a:off x="4572000" y="793746"/>
            <a:ext cx="1860698" cy="40689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1. Инициатива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инвестора</a:t>
            </a:r>
          </a:p>
        </p:txBody>
      </p:sp>
      <p:sp>
        <p:nvSpPr>
          <p:cNvPr id="31" name="Google Shape;1690;p45">
            <a:extLst>
              <a:ext uri="{FF2B5EF4-FFF2-40B4-BE49-F238E27FC236}">
                <a16:creationId xmlns:a16="http://schemas.microsoft.com/office/drawing/2014/main" id="{E6E8A781-7E15-47EB-9A22-4E8B1E8193B8}"/>
              </a:ext>
            </a:extLst>
          </p:cNvPr>
          <p:cNvSpPr txBox="1"/>
          <p:nvPr/>
        </p:nvSpPr>
        <p:spPr>
          <a:xfrm>
            <a:off x="4818332" y="1691236"/>
            <a:ext cx="1343400" cy="42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ОАЦ</a:t>
            </a:r>
          </a:p>
        </p:txBody>
      </p:sp>
      <p:sp>
        <p:nvSpPr>
          <p:cNvPr id="32" name="Google Shape;1690;p45">
            <a:extLst>
              <a:ext uri="{FF2B5EF4-FFF2-40B4-BE49-F238E27FC236}">
                <a16:creationId xmlns:a16="http://schemas.microsoft.com/office/drawing/2014/main" id="{806017FA-0781-46C0-91CB-A149169C386B}"/>
              </a:ext>
            </a:extLst>
          </p:cNvPr>
          <p:cNvSpPr txBox="1"/>
          <p:nvPr/>
        </p:nvSpPr>
        <p:spPr>
          <a:xfrm>
            <a:off x="6346831" y="1699880"/>
            <a:ext cx="1343400" cy="42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Управление делами</a:t>
            </a:r>
          </a:p>
        </p:txBody>
      </p:sp>
      <p:sp>
        <p:nvSpPr>
          <p:cNvPr id="33" name="Google Shape;1690;p45">
            <a:extLst>
              <a:ext uri="{FF2B5EF4-FFF2-40B4-BE49-F238E27FC236}">
                <a16:creationId xmlns:a16="http://schemas.microsoft.com/office/drawing/2014/main" id="{FA8E4789-7D66-4B69-9204-A0DA39D7861B}"/>
              </a:ext>
            </a:extLst>
          </p:cNvPr>
          <p:cNvSpPr txBox="1"/>
          <p:nvPr/>
        </p:nvSpPr>
        <p:spPr>
          <a:xfrm>
            <a:off x="1298068" y="1699880"/>
            <a:ext cx="1343400" cy="42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СМ</a:t>
            </a:r>
          </a:p>
        </p:txBody>
      </p:sp>
      <p:sp>
        <p:nvSpPr>
          <p:cNvPr id="35" name="Google Shape;1687;p45">
            <a:extLst>
              <a:ext uri="{FF2B5EF4-FFF2-40B4-BE49-F238E27FC236}">
                <a16:creationId xmlns:a16="http://schemas.microsoft.com/office/drawing/2014/main" id="{9CBCDB84-E2F4-4BB9-99AD-5DAA98D3B80B}"/>
              </a:ext>
            </a:extLst>
          </p:cNvPr>
          <p:cNvSpPr txBox="1"/>
          <p:nvPr/>
        </p:nvSpPr>
        <p:spPr>
          <a:xfrm>
            <a:off x="1187624" y="3473634"/>
            <a:ext cx="2099034" cy="42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3. По результатам конкурса</a:t>
            </a:r>
          </a:p>
        </p:txBody>
      </p:sp>
      <p:sp>
        <p:nvSpPr>
          <p:cNvPr id="36" name="Google Shape;1687;p45">
            <a:extLst>
              <a:ext uri="{FF2B5EF4-FFF2-40B4-BE49-F238E27FC236}">
                <a16:creationId xmlns:a16="http://schemas.microsoft.com/office/drawing/2014/main" id="{7B76C092-A174-4858-8B2C-BC3F2BDF1886}"/>
              </a:ext>
            </a:extLst>
          </p:cNvPr>
          <p:cNvSpPr txBox="1"/>
          <p:nvPr/>
        </p:nvSpPr>
        <p:spPr>
          <a:xfrm>
            <a:off x="5115040" y="3494428"/>
            <a:ext cx="2463581" cy="4484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lbert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3. Без конкурса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пределах отдельных регионов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lbert Sa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5ABD84-D37F-4404-9DD9-695B80328AC9}"/>
              </a:ext>
            </a:extLst>
          </p:cNvPr>
          <p:cNvSpPr txBox="1"/>
          <p:nvPr/>
        </p:nvSpPr>
        <p:spPr>
          <a:xfrm>
            <a:off x="3680423" y="3337033"/>
            <a:ext cx="1358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открытый конкурс</a:t>
            </a:r>
            <a:endParaRPr kumimoji="0" lang="ru-BY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F6FE01-4DC7-4026-9363-A1AA7A34F771}"/>
              </a:ext>
            </a:extLst>
          </p:cNvPr>
          <p:cNvSpPr txBox="1"/>
          <p:nvPr/>
        </p:nvSpPr>
        <p:spPr>
          <a:xfrm>
            <a:off x="3709112" y="3758762"/>
            <a:ext cx="12541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закрытый конкурс</a:t>
            </a:r>
            <a:endParaRPr kumimoji="0" lang="ru-BY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8AF2A66-588D-459A-81C9-6E6C9FBB62F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286658" y="3463991"/>
            <a:ext cx="393765" cy="224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E366F16-D252-4F14-A25D-A663C2598D4A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3286658" y="3688434"/>
            <a:ext cx="422454" cy="197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3FBECD7-3D2E-47FD-A35A-11AAAC77749C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5490032" y="1223346"/>
            <a:ext cx="1050" cy="46789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7EE2A667-35F1-41AA-B30D-6462B2494D4E}"/>
              </a:ext>
            </a:extLst>
          </p:cNvPr>
          <p:cNvCxnSpPr>
            <a:cxnSpLocks/>
            <a:stCxn id="25" idx="2"/>
            <a:endCxn id="15" idx="0"/>
          </p:cNvCxnSpPr>
          <p:nvPr/>
        </p:nvCxnSpPr>
        <p:spPr>
          <a:xfrm rot="10800000" flipV="1">
            <a:off x="3958358" y="997192"/>
            <a:ext cx="613642" cy="690145"/>
          </a:xfrm>
          <a:prstGeom prst="bentConnector2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518F8BB7-315B-4416-A747-E9F0D01BE6F2}"/>
              </a:ext>
            </a:extLst>
          </p:cNvPr>
          <p:cNvCxnSpPr>
            <a:cxnSpLocks/>
            <a:stCxn id="25" idx="6"/>
            <a:endCxn id="32" idx="0"/>
          </p:cNvCxnSpPr>
          <p:nvPr/>
        </p:nvCxnSpPr>
        <p:spPr>
          <a:xfrm>
            <a:off x="6432698" y="997193"/>
            <a:ext cx="585833" cy="702687"/>
          </a:xfrm>
          <a:prstGeom prst="bentConnector2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888A9FB-0BFA-4E3B-8D0C-67577FC46AA9}"/>
              </a:ext>
            </a:extLst>
          </p:cNvPr>
          <p:cNvCxnSpPr>
            <a:stCxn id="33" idx="2"/>
          </p:cNvCxnSpPr>
          <p:nvPr/>
        </p:nvCxnSpPr>
        <p:spPr>
          <a:xfrm flipH="1">
            <a:off x="1968718" y="2129480"/>
            <a:ext cx="1050" cy="25169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411B120-5F3D-40F3-A38E-0B81D98930D5}"/>
              </a:ext>
            </a:extLst>
          </p:cNvPr>
          <p:cNvCxnSpPr>
            <a:stCxn id="15" idx="2"/>
          </p:cNvCxnSpPr>
          <p:nvPr/>
        </p:nvCxnSpPr>
        <p:spPr>
          <a:xfrm>
            <a:off x="3958358" y="2116938"/>
            <a:ext cx="0" cy="2735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36A6A11C-F575-4778-881A-E0F42B816FFD}"/>
              </a:ext>
            </a:extLst>
          </p:cNvPr>
          <p:cNvCxnSpPr>
            <a:stCxn id="31" idx="2"/>
          </p:cNvCxnSpPr>
          <p:nvPr/>
        </p:nvCxnSpPr>
        <p:spPr>
          <a:xfrm>
            <a:off x="5490032" y="2120836"/>
            <a:ext cx="0" cy="26964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3D2A97F0-0955-4A4B-B196-2D1D64C60B29}"/>
              </a:ext>
            </a:extLst>
          </p:cNvPr>
          <p:cNvCxnSpPr>
            <a:stCxn id="32" idx="2"/>
          </p:cNvCxnSpPr>
          <p:nvPr/>
        </p:nvCxnSpPr>
        <p:spPr>
          <a:xfrm>
            <a:off x="7018531" y="2129480"/>
            <a:ext cx="0" cy="26099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B01A160-9032-42D2-98F5-A0511CB4A1BF}"/>
              </a:ext>
            </a:extLst>
          </p:cNvPr>
          <p:cNvCxnSpPr>
            <a:cxnSpLocks/>
          </p:cNvCxnSpPr>
          <p:nvPr/>
        </p:nvCxnSpPr>
        <p:spPr>
          <a:xfrm flipV="1">
            <a:off x="2237141" y="3271599"/>
            <a:ext cx="0" cy="20203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623DD1E8-D99D-4EC6-BA74-918B8D43B799}"/>
              </a:ext>
            </a:extLst>
          </p:cNvPr>
          <p:cNvCxnSpPr/>
          <p:nvPr/>
        </p:nvCxnSpPr>
        <p:spPr>
          <a:xfrm flipH="1" flipV="1">
            <a:off x="6346830" y="3262291"/>
            <a:ext cx="1" cy="232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Соединитель: уступ 52">
            <a:extLst>
              <a:ext uri="{FF2B5EF4-FFF2-40B4-BE49-F238E27FC236}">
                <a16:creationId xmlns:a16="http://schemas.microsoft.com/office/drawing/2014/main" id="{9EFB7C20-DD30-45F8-6B56-D2F251F4A10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237140" y="3903233"/>
            <a:ext cx="713459" cy="684971"/>
          </a:xfrm>
          <a:prstGeom prst="bentConnector3">
            <a:avLst>
              <a:gd name="adj1" fmla="val 821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: уступ 63">
            <a:extLst>
              <a:ext uri="{FF2B5EF4-FFF2-40B4-BE49-F238E27FC236}">
                <a16:creationId xmlns:a16="http://schemas.microsoft.com/office/drawing/2014/main" id="{7E071E28-347D-5D4B-2874-CC6BCC334862}"/>
              </a:ext>
            </a:extLst>
          </p:cNvPr>
          <p:cNvCxnSpPr>
            <a:cxnSpLocks/>
          </p:cNvCxnSpPr>
          <p:nvPr/>
        </p:nvCxnSpPr>
        <p:spPr>
          <a:xfrm rot="5400000">
            <a:off x="5817617" y="4065397"/>
            <a:ext cx="651750" cy="406679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Выноска: стрелка влево 2">
            <a:extLst>
              <a:ext uri="{FF2B5EF4-FFF2-40B4-BE49-F238E27FC236}">
                <a16:creationId xmlns:a16="http://schemas.microsoft.com/office/drawing/2014/main" id="{AC605B47-53F9-E736-BD82-0BFCFE6A29A2}"/>
              </a:ext>
            </a:extLst>
          </p:cNvPr>
          <p:cNvSpPr/>
          <p:nvPr/>
        </p:nvSpPr>
        <p:spPr>
          <a:xfrm>
            <a:off x="7566280" y="3261913"/>
            <a:ext cx="1577720" cy="1190218"/>
          </a:xfrm>
          <a:prstGeom prst="leftArrowCallout">
            <a:avLst>
              <a:gd name="adj1" fmla="val 11134"/>
              <a:gd name="adj2" fmla="val 11134"/>
              <a:gd name="adj3" fmla="val 10485"/>
              <a:gd name="adj4" fmla="val 84035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prstDash val="dash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Районы</a:t>
            </a:r>
          </a:p>
          <a:p>
            <a:pPr algn="ctr"/>
            <a:endParaRPr lang="ru-RU" sz="1050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2075" indent="-92075" algn="just">
              <a:buFont typeface="Wingdings" panose="05000000000000000000" pitchFamily="2" charset="2"/>
              <a:buChar char="Ø"/>
              <a:tabLst>
                <a:tab pos="182563" algn="l"/>
              </a:tabLs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промышленные</a:t>
            </a:r>
          </a:p>
          <a:p>
            <a:pPr marL="92075" indent="-92075"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82563" algn="l"/>
              </a:tabLs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аграрно-промышленные</a:t>
            </a:r>
          </a:p>
          <a:p>
            <a:pPr marL="92075" indent="-92075"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82563" algn="l"/>
              </a:tabLs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аграрные</a:t>
            </a:r>
            <a:endParaRPr lang="ru-BY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9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/>
          <p:nvPr/>
        </p:nvSpPr>
        <p:spPr>
          <a:xfrm rot="2934124">
            <a:off x="8055385" y="3772831"/>
            <a:ext cx="1852659" cy="243594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2" name="Google Shape;312;p40"/>
          <p:cNvSpPr/>
          <p:nvPr/>
        </p:nvSpPr>
        <p:spPr>
          <a:xfrm rot="-6146075">
            <a:off x="-516702" y="-720534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title" idx="2"/>
          </p:nvPr>
        </p:nvSpPr>
        <p:spPr>
          <a:xfrm>
            <a:off x="725311" y="602522"/>
            <a:ext cx="7341563" cy="15416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3.</a:t>
            </a:r>
            <a:r>
              <a:rPr lang="ru-RU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Преференциальный инвестиционный проект</a:t>
            </a:r>
            <a:endParaRPr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315" name="Google Shape;315;p40"/>
          <p:cNvCxnSpPr/>
          <p:nvPr/>
        </p:nvCxnSpPr>
        <p:spPr>
          <a:xfrm>
            <a:off x="0" y="4346975"/>
            <a:ext cx="53073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40"/>
          <p:cNvSpPr/>
          <p:nvPr/>
        </p:nvSpPr>
        <p:spPr>
          <a:xfrm>
            <a:off x="7063225" y="-64860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0"/>
          <p:cNvSpPr/>
          <p:nvPr/>
        </p:nvSpPr>
        <p:spPr>
          <a:xfrm rot="925555">
            <a:off x="-707627" y="-167606"/>
            <a:ext cx="1292750" cy="1699689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8" name="Google Shape;318;p40"/>
          <p:cNvSpPr/>
          <p:nvPr/>
        </p:nvSpPr>
        <p:spPr>
          <a:xfrm>
            <a:off x="0" y="4620975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13;p40">
            <a:extLst>
              <a:ext uri="{FF2B5EF4-FFF2-40B4-BE49-F238E27FC236}">
                <a16:creationId xmlns:a16="http://schemas.microsoft.com/office/drawing/2014/main" id="{51BCF3E9-3071-48EC-A533-625A312EFB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311" y="3408653"/>
            <a:ext cx="7872722" cy="802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Нормативное регулирование: Закон Республики Беларусь </a:t>
            </a:r>
            <a:b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</a:rPr>
              <a:t>«Об инвестициях</a:t>
            </a:r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»</a:t>
            </a:r>
            <a:endParaRPr sz="1400" b="0" i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F7C91-5B55-A1B0-A0B3-D2F210992F20}"/>
              </a:ext>
            </a:extLst>
          </p:cNvPr>
          <p:cNvSpPr txBox="1"/>
          <p:nvPr/>
        </p:nvSpPr>
        <p:spPr>
          <a:xfrm>
            <a:off x="787890" y="2443008"/>
            <a:ext cx="71391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- инвестиционный проект, реализуемый на территории Беларуси (за исключением г. Минска) инвестором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без заключения инвестиционного договора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с предоставлением льгот и (или) преференций.</a:t>
            </a:r>
          </a:p>
        </p:txBody>
      </p:sp>
    </p:spTree>
    <p:extLst>
      <p:ext uri="{BB962C8B-B14F-4D97-AF65-F5344CB8AC3E}">
        <p14:creationId xmlns:p14="http://schemas.microsoft.com/office/powerpoint/2010/main" val="79778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5"/>
          <p:cNvSpPr txBox="1">
            <a:spLocks noGrp="1"/>
          </p:cNvSpPr>
          <p:nvPr>
            <p:ph type="subTitle" idx="4"/>
          </p:nvPr>
        </p:nvSpPr>
        <p:spPr>
          <a:xfrm>
            <a:off x="4833879" y="2574459"/>
            <a:ext cx="3826037" cy="1859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Могут определяться Советом Министров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Республики Беларусь с учетом: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приоритетных видов деятельности (секторов экономики) для осуществления инвестиций;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особенностей развития административно-территориальной единицы)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9" name="Google Shape;409;p45"/>
          <p:cNvSpPr txBox="1">
            <a:spLocks noGrp="1"/>
          </p:cNvSpPr>
          <p:nvPr>
            <p:ph type="subTitle" idx="5"/>
          </p:nvPr>
        </p:nvSpPr>
        <p:spPr>
          <a:xfrm>
            <a:off x="1390878" y="1440935"/>
            <a:ext cx="3015827" cy="11757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Соответствует перечню  приоритетных видов деятельности</a:t>
            </a:r>
          </a:p>
        </p:txBody>
      </p:sp>
      <p:sp>
        <p:nvSpPr>
          <p:cNvPr id="412" name="Google Shape;412;p45"/>
          <p:cNvSpPr txBox="1">
            <a:spLocks noGrp="1"/>
          </p:cNvSpPr>
          <p:nvPr>
            <p:ph type="subTitle" idx="8"/>
          </p:nvPr>
        </p:nvSpPr>
        <p:spPr>
          <a:xfrm>
            <a:off x="5540579" y="1839301"/>
            <a:ext cx="246969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Дополнительные требования</a:t>
            </a:r>
            <a:endParaRPr sz="1600" dirty="0"/>
          </a:p>
        </p:txBody>
      </p:sp>
      <p:cxnSp>
        <p:nvCxnSpPr>
          <p:cNvPr id="414" name="Google Shape;414;p45"/>
          <p:cNvCxnSpPr/>
          <p:nvPr/>
        </p:nvCxnSpPr>
        <p:spPr>
          <a:xfrm>
            <a:off x="4572000" y="1484375"/>
            <a:ext cx="0" cy="29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" name="Google Shape;415;p45"/>
          <p:cNvSpPr/>
          <p:nvPr/>
        </p:nvSpPr>
        <p:spPr>
          <a:xfrm>
            <a:off x="720000" y="1774992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5"/>
          <p:cNvSpPr/>
          <p:nvPr/>
        </p:nvSpPr>
        <p:spPr>
          <a:xfrm>
            <a:off x="4833879" y="1786976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5"/>
          <p:cNvSpPr/>
          <p:nvPr/>
        </p:nvSpPr>
        <p:spPr>
          <a:xfrm>
            <a:off x="820270" y="1875256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1838639" y="513973"/>
            <a:ext cx="5466721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4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3.1</a:t>
            </a:r>
            <a:r>
              <a:rPr lang="ru-RU" sz="24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 к инвестпроекту: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59" name="Google Shape;9933;p85">
            <a:extLst>
              <a:ext uri="{FF2B5EF4-FFF2-40B4-BE49-F238E27FC236}">
                <a16:creationId xmlns:a16="http://schemas.microsoft.com/office/drawing/2014/main" id="{2970D9DB-3698-4966-9AF3-4C73F2100CCC}"/>
              </a:ext>
            </a:extLst>
          </p:cNvPr>
          <p:cNvGrpSpPr/>
          <p:nvPr/>
        </p:nvGrpSpPr>
        <p:grpSpPr>
          <a:xfrm>
            <a:off x="4942648" y="1901895"/>
            <a:ext cx="353954" cy="318880"/>
            <a:chOff x="3988156" y="3380210"/>
            <a:chExt cx="353954" cy="318880"/>
          </a:xfrm>
          <a:solidFill>
            <a:schemeClr val="bg1"/>
          </a:solidFill>
        </p:grpSpPr>
        <p:sp>
          <p:nvSpPr>
            <p:cNvPr id="60" name="Google Shape;9934;p85">
              <a:extLst>
                <a:ext uri="{FF2B5EF4-FFF2-40B4-BE49-F238E27FC236}">
                  <a16:creationId xmlns:a16="http://schemas.microsoft.com/office/drawing/2014/main" id="{B3F4433E-2EC1-42B4-9012-A125DDE71D96}"/>
                </a:ext>
              </a:extLst>
            </p:cNvPr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935;p85">
              <a:extLst>
                <a:ext uri="{FF2B5EF4-FFF2-40B4-BE49-F238E27FC236}">
                  <a16:creationId xmlns:a16="http://schemas.microsoft.com/office/drawing/2014/main" id="{54454A72-F1D9-4C67-98EF-A5AAA6E62DBA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936;p85">
              <a:extLst>
                <a:ext uri="{FF2B5EF4-FFF2-40B4-BE49-F238E27FC236}">
                  <a16:creationId xmlns:a16="http://schemas.microsoft.com/office/drawing/2014/main" id="{FFF575AC-D97A-46B6-90A5-CCCC909473A8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37;p85">
              <a:extLst>
                <a:ext uri="{FF2B5EF4-FFF2-40B4-BE49-F238E27FC236}">
                  <a16:creationId xmlns:a16="http://schemas.microsoft.com/office/drawing/2014/main" id="{A9E96C3F-E81D-466B-994B-A6C9CFD56F74}"/>
                </a:ext>
              </a:extLst>
            </p:cNvPr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938;p85">
              <a:extLst>
                <a:ext uri="{FF2B5EF4-FFF2-40B4-BE49-F238E27FC236}">
                  <a16:creationId xmlns:a16="http://schemas.microsoft.com/office/drawing/2014/main" id="{4600F81F-5CBB-4D6F-9915-9E3A4F758845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081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"/>
          <p:cNvSpPr txBox="1">
            <a:spLocks noGrp="1"/>
          </p:cNvSpPr>
          <p:nvPr>
            <p:ph type="subTitle" idx="1"/>
          </p:nvPr>
        </p:nvSpPr>
        <p:spPr>
          <a:xfrm>
            <a:off x="764372" y="2075802"/>
            <a:ext cx="3262221" cy="568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Не в процессе ликвидации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(прекращения деятельности), реорганизации </a:t>
            </a:r>
            <a:r>
              <a:rPr lang="ru-RU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(за исключением реорганизации в форме присоединения).</a:t>
            </a:r>
            <a:endParaRPr sz="12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6" name="Google Shape;406;p45"/>
          <p:cNvSpPr txBox="1">
            <a:spLocks noGrp="1"/>
          </p:cNvSpPr>
          <p:nvPr>
            <p:ph type="subTitle" idx="2"/>
          </p:nvPr>
        </p:nvSpPr>
        <p:spPr>
          <a:xfrm>
            <a:off x="5245045" y="2090734"/>
            <a:ext cx="3544107" cy="63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Отсутствуют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установленные законодательством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ограничения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препятствующие реализации ими инвестпроекта.</a:t>
            </a:r>
          </a:p>
        </p:txBody>
      </p:sp>
      <p:sp>
        <p:nvSpPr>
          <p:cNvPr id="407" name="Google Shape;407;p45"/>
          <p:cNvSpPr txBox="1">
            <a:spLocks noGrp="1"/>
          </p:cNvSpPr>
          <p:nvPr>
            <p:ph type="subTitle" idx="3"/>
          </p:nvPr>
        </p:nvSpPr>
        <p:spPr>
          <a:xfrm>
            <a:off x="764372" y="3848281"/>
            <a:ext cx="3433741" cy="606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имущество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не наложен арест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финансово-хозяйственная деятельность не приостановлена.</a:t>
            </a:r>
          </a:p>
        </p:txBody>
      </p:sp>
      <p:sp>
        <p:nvSpPr>
          <p:cNvPr id="408" name="Google Shape;408;p45"/>
          <p:cNvSpPr txBox="1">
            <a:spLocks noGrp="1"/>
          </p:cNvSpPr>
          <p:nvPr>
            <p:ph type="subTitle" idx="4"/>
          </p:nvPr>
        </p:nvSpPr>
        <p:spPr>
          <a:xfrm>
            <a:off x="4945888" y="3730761"/>
            <a:ext cx="3187843" cy="772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Иные требования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касающихся финансово-экономического положения, определяются Советом Министров Республики Беларусь.</a:t>
            </a:r>
            <a:endParaRPr sz="12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9" name="Google Shape;409;p45"/>
          <p:cNvSpPr txBox="1">
            <a:spLocks noGrp="1"/>
          </p:cNvSpPr>
          <p:nvPr>
            <p:ph type="subTitle" idx="5"/>
          </p:nvPr>
        </p:nvSpPr>
        <p:spPr>
          <a:xfrm>
            <a:off x="1441805" y="1322730"/>
            <a:ext cx="2750672" cy="6466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Действующий субъект хозяйствования</a:t>
            </a:r>
          </a:p>
        </p:txBody>
      </p:sp>
      <p:sp>
        <p:nvSpPr>
          <p:cNvPr id="410" name="Google Shape;410;p45"/>
          <p:cNvSpPr txBox="1">
            <a:spLocks noGrp="1"/>
          </p:cNvSpPr>
          <p:nvPr>
            <p:ph type="subTitle" idx="6"/>
          </p:nvPr>
        </p:nvSpPr>
        <p:spPr>
          <a:xfrm>
            <a:off x="1462628" y="3140964"/>
            <a:ext cx="2204223" cy="6066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Не находится под арестом</a:t>
            </a:r>
            <a:endParaRPr sz="1600" dirty="0"/>
          </a:p>
        </p:txBody>
      </p:sp>
      <p:sp>
        <p:nvSpPr>
          <p:cNvPr id="411" name="Google Shape;411;p45"/>
          <p:cNvSpPr txBox="1">
            <a:spLocks noGrp="1"/>
          </p:cNvSpPr>
          <p:nvPr>
            <p:ph type="subTitle" idx="7"/>
          </p:nvPr>
        </p:nvSpPr>
        <p:spPr>
          <a:xfrm>
            <a:off x="5477150" y="1389183"/>
            <a:ext cx="2656585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Нет ограничений </a:t>
            </a:r>
            <a:br>
              <a:rPr lang="ru-RU" sz="1600" dirty="0"/>
            </a:br>
            <a:r>
              <a:rPr lang="ru-RU" sz="1600" dirty="0"/>
              <a:t>на деятельность</a:t>
            </a:r>
            <a:endParaRPr sz="1600" dirty="0"/>
          </a:p>
        </p:txBody>
      </p:sp>
      <p:sp>
        <p:nvSpPr>
          <p:cNvPr id="412" name="Google Shape;412;p45"/>
          <p:cNvSpPr txBox="1">
            <a:spLocks noGrp="1"/>
          </p:cNvSpPr>
          <p:nvPr>
            <p:ph type="subTitle" idx="8"/>
          </p:nvPr>
        </p:nvSpPr>
        <p:spPr>
          <a:xfrm>
            <a:off x="5477150" y="3242464"/>
            <a:ext cx="2469696" cy="4036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Иные требования</a:t>
            </a:r>
            <a:endParaRPr sz="1600" dirty="0"/>
          </a:p>
        </p:txBody>
      </p:sp>
      <p:cxnSp>
        <p:nvCxnSpPr>
          <p:cNvPr id="414" name="Google Shape;414;p45"/>
          <p:cNvCxnSpPr/>
          <p:nvPr/>
        </p:nvCxnSpPr>
        <p:spPr>
          <a:xfrm>
            <a:off x="4572000" y="1484375"/>
            <a:ext cx="0" cy="29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" name="Google Shape;415;p45"/>
          <p:cNvSpPr/>
          <p:nvPr/>
        </p:nvSpPr>
        <p:spPr>
          <a:xfrm>
            <a:off x="741396" y="1383993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45"/>
          <p:cNvSpPr/>
          <p:nvPr/>
        </p:nvSpPr>
        <p:spPr>
          <a:xfrm>
            <a:off x="4770546" y="1419978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45"/>
          <p:cNvSpPr/>
          <p:nvPr/>
        </p:nvSpPr>
        <p:spPr>
          <a:xfrm>
            <a:off x="747159" y="315806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45"/>
          <p:cNvSpPr/>
          <p:nvPr/>
        </p:nvSpPr>
        <p:spPr>
          <a:xfrm>
            <a:off x="4770450" y="310563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1838639" y="513973"/>
            <a:ext cx="5466721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400" spc="-2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ru-RU" sz="24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.2</a:t>
            </a:r>
            <a:r>
              <a:rPr lang="ru-RU" sz="24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 к инвестору: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6" name="Google Shape;11221;p87">
            <a:extLst>
              <a:ext uri="{FF2B5EF4-FFF2-40B4-BE49-F238E27FC236}">
                <a16:creationId xmlns:a16="http://schemas.microsoft.com/office/drawing/2014/main" id="{59F3F292-8F19-4B7F-A68F-93CBFACA81AB}"/>
              </a:ext>
            </a:extLst>
          </p:cNvPr>
          <p:cNvGrpSpPr/>
          <p:nvPr/>
        </p:nvGrpSpPr>
        <p:grpSpPr>
          <a:xfrm>
            <a:off x="4869785" y="1572467"/>
            <a:ext cx="351445" cy="277976"/>
            <a:chOff x="6183451" y="2462140"/>
            <a:chExt cx="351445" cy="277976"/>
          </a:xfrm>
          <a:solidFill>
            <a:schemeClr val="bg1"/>
          </a:solidFill>
        </p:grpSpPr>
        <p:sp>
          <p:nvSpPr>
            <p:cNvPr id="37" name="Google Shape;11222;p87">
              <a:extLst>
                <a:ext uri="{FF2B5EF4-FFF2-40B4-BE49-F238E27FC236}">
                  <a16:creationId xmlns:a16="http://schemas.microsoft.com/office/drawing/2014/main" id="{D2BD2003-1BED-4500-891D-01FB005ED135}"/>
                </a:ext>
              </a:extLst>
            </p:cNvPr>
            <p:cNvSpPr/>
            <p:nvPr/>
          </p:nvSpPr>
          <p:spPr>
            <a:xfrm>
              <a:off x="6315251" y="2514777"/>
              <a:ext cx="120446" cy="10241"/>
            </a:xfrm>
            <a:custGeom>
              <a:avLst/>
              <a:gdLst/>
              <a:ahLst/>
              <a:cxnLst/>
              <a:rect l="l" t="t" r="r" b="b"/>
              <a:pathLst>
                <a:path w="3787" h="32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1"/>
                    <a:pt x="167" y="321"/>
                  </a:cubicBezTo>
                  <a:lnTo>
                    <a:pt x="3620" y="321"/>
                  </a:lnTo>
                  <a:cubicBezTo>
                    <a:pt x="3703" y="321"/>
                    <a:pt x="3786" y="250"/>
                    <a:pt x="3786" y="167"/>
                  </a:cubicBezTo>
                  <a:cubicBezTo>
                    <a:pt x="3786" y="71"/>
                    <a:pt x="3715" y="0"/>
                    <a:pt x="3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223;p87">
              <a:extLst>
                <a:ext uri="{FF2B5EF4-FFF2-40B4-BE49-F238E27FC236}">
                  <a16:creationId xmlns:a16="http://schemas.microsoft.com/office/drawing/2014/main" id="{B48B804E-CB39-444A-82C5-074808C55F33}"/>
                </a:ext>
              </a:extLst>
            </p:cNvPr>
            <p:cNvSpPr/>
            <p:nvPr/>
          </p:nvSpPr>
          <p:spPr>
            <a:xfrm>
              <a:off x="6274349" y="2514777"/>
              <a:ext cx="27670" cy="10241"/>
            </a:xfrm>
            <a:custGeom>
              <a:avLst/>
              <a:gdLst/>
              <a:ahLst/>
              <a:cxnLst/>
              <a:rect l="l" t="t" r="r" b="b"/>
              <a:pathLst>
                <a:path w="870" h="322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55" y="321"/>
                  </a:cubicBezTo>
                  <a:lnTo>
                    <a:pt x="715" y="321"/>
                  </a:lnTo>
                  <a:cubicBezTo>
                    <a:pt x="798" y="321"/>
                    <a:pt x="870" y="250"/>
                    <a:pt x="870" y="167"/>
                  </a:cubicBezTo>
                  <a:cubicBezTo>
                    <a:pt x="870" y="71"/>
                    <a:pt x="798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224;p87">
              <a:extLst>
                <a:ext uri="{FF2B5EF4-FFF2-40B4-BE49-F238E27FC236}">
                  <a16:creationId xmlns:a16="http://schemas.microsoft.com/office/drawing/2014/main" id="{65A6F563-0D94-4AAF-89F0-997DF1BD83BA}"/>
                </a:ext>
              </a:extLst>
            </p:cNvPr>
            <p:cNvSpPr/>
            <p:nvPr/>
          </p:nvSpPr>
          <p:spPr>
            <a:xfrm>
              <a:off x="6274349" y="2672307"/>
              <a:ext cx="64405" cy="10623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1858" y="333"/>
                  </a:lnTo>
                  <a:cubicBezTo>
                    <a:pt x="1941" y="333"/>
                    <a:pt x="2013" y="250"/>
                    <a:pt x="2013" y="167"/>
                  </a:cubicBezTo>
                  <a:cubicBezTo>
                    <a:pt x="2024" y="71"/>
                    <a:pt x="1941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225;p87">
              <a:extLst>
                <a:ext uri="{FF2B5EF4-FFF2-40B4-BE49-F238E27FC236}">
                  <a16:creationId xmlns:a16="http://schemas.microsoft.com/office/drawing/2014/main" id="{B6865E0C-1493-4CE4-AEE7-6902A8B9E89E}"/>
                </a:ext>
              </a:extLst>
            </p:cNvPr>
            <p:cNvSpPr/>
            <p:nvPr/>
          </p:nvSpPr>
          <p:spPr>
            <a:xfrm>
              <a:off x="6274731" y="2619670"/>
              <a:ext cx="85619" cy="10623"/>
            </a:xfrm>
            <a:custGeom>
              <a:avLst/>
              <a:gdLst/>
              <a:ahLst/>
              <a:cxnLst/>
              <a:rect l="l" t="t" r="r" b="b"/>
              <a:pathLst>
                <a:path w="269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524" y="333"/>
                  </a:lnTo>
                  <a:cubicBezTo>
                    <a:pt x="2620" y="333"/>
                    <a:pt x="2691" y="262"/>
                    <a:pt x="2691" y="167"/>
                  </a:cubicBezTo>
                  <a:cubicBezTo>
                    <a:pt x="2691" y="83"/>
                    <a:pt x="2620" y="0"/>
                    <a:pt x="2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226;p87">
              <a:extLst>
                <a:ext uri="{FF2B5EF4-FFF2-40B4-BE49-F238E27FC236}">
                  <a16:creationId xmlns:a16="http://schemas.microsoft.com/office/drawing/2014/main" id="{EC1D5C51-FD4A-41E7-B5AA-63D310DC9CD5}"/>
                </a:ext>
              </a:extLst>
            </p:cNvPr>
            <p:cNvSpPr/>
            <p:nvPr/>
          </p:nvSpPr>
          <p:spPr>
            <a:xfrm>
              <a:off x="6274731" y="2567383"/>
              <a:ext cx="122704" cy="10273"/>
            </a:xfrm>
            <a:custGeom>
              <a:avLst/>
              <a:gdLst/>
              <a:ahLst/>
              <a:cxnLst/>
              <a:rect l="l" t="t" r="r" b="b"/>
              <a:pathLst>
                <a:path w="385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3691" y="322"/>
                  </a:lnTo>
                  <a:cubicBezTo>
                    <a:pt x="3775" y="322"/>
                    <a:pt x="3858" y="251"/>
                    <a:pt x="3858" y="156"/>
                  </a:cubicBezTo>
                  <a:cubicBezTo>
                    <a:pt x="3858" y="72"/>
                    <a:pt x="3775" y="1"/>
                    <a:pt x="3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227;p87">
              <a:extLst>
                <a:ext uri="{FF2B5EF4-FFF2-40B4-BE49-F238E27FC236}">
                  <a16:creationId xmlns:a16="http://schemas.microsoft.com/office/drawing/2014/main" id="{1210C547-6E00-4879-A8EC-8BADC46209E3}"/>
                </a:ext>
              </a:extLst>
            </p:cNvPr>
            <p:cNvSpPr/>
            <p:nvPr/>
          </p:nvSpPr>
          <p:spPr>
            <a:xfrm>
              <a:off x="6183451" y="2462140"/>
              <a:ext cx="339709" cy="277976"/>
            </a:xfrm>
            <a:custGeom>
              <a:avLst/>
              <a:gdLst/>
              <a:ahLst/>
              <a:cxnLst/>
              <a:rect l="l" t="t" r="r" b="b"/>
              <a:pathLst>
                <a:path w="10681" h="8740" extrusionOk="0">
                  <a:moveTo>
                    <a:pt x="9514" y="405"/>
                  </a:moveTo>
                  <a:cubicBezTo>
                    <a:pt x="9895" y="405"/>
                    <a:pt x="10193" y="667"/>
                    <a:pt x="10252" y="1036"/>
                  </a:cubicBezTo>
                  <a:lnTo>
                    <a:pt x="8883" y="1036"/>
                  </a:lnTo>
                  <a:lnTo>
                    <a:pt x="8883" y="964"/>
                  </a:lnTo>
                  <a:lnTo>
                    <a:pt x="8883" y="953"/>
                  </a:lnTo>
                  <a:lnTo>
                    <a:pt x="8883" y="941"/>
                  </a:lnTo>
                  <a:lnTo>
                    <a:pt x="8883" y="917"/>
                  </a:lnTo>
                  <a:lnTo>
                    <a:pt x="8883" y="905"/>
                  </a:lnTo>
                  <a:lnTo>
                    <a:pt x="8883" y="893"/>
                  </a:lnTo>
                  <a:lnTo>
                    <a:pt x="8883" y="881"/>
                  </a:lnTo>
                  <a:lnTo>
                    <a:pt x="8883" y="857"/>
                  </a:lnTo>
                  <a:lnTo>
                    <a:pt x="8883" y="845"/>
                  </a:lnTo>
                  <a:lnTo>
                    <a:pt x="8883" y="833"/>
                  </a:lnTo>
                  <a:lnTo>
                    <a:pt x="8883" y="822"/>
                  </a:lnTo>
                  <a:lnTo>
                    <a:pt x="8883" y="798"/>
                  </a:lnTo>
                  <a:lnTo>
                    <a:pt x="8883" y="786"/>
                  </a:lnTo>
                  <a:cubicBezTo>
                    <a:pt x="8883" y="786"/>
                    <a:pt x="8883" y="774"/>
                    <a:pt x="8895" y="774"/>
                  </a:cubicBezTo>
                  <a:lnTo>
                    <a:pt x="8895" y="762"/>
                  </a:lnTo>
                  <a:cubicBezTo>
                    <a:pt x="8895" y="762"/>
                    <a:pt x="8895" y="738"/>
                    <a:pt x="8907" y="738"/>
                  </a:cubicBezTo>
                  <a:cubicBezTo>
                    <a:pt x="8919" y="714"/>
                    <a:pt x="8943" y="703"/>
                    <a:pt x="8954" y="667"/>
                  </a:cubicBezTo>
                  <a:cubicBezTo>
                    <a:pt x="8954" y="655"/>
                    <a:pt x="8966" y="655"/>
                    <a:pt x="8966" y="643"/>
                  </a:cubicBezTo>
                  <a:lnTo>
                    <a:pt x="8978" y="619"/>
                  </a:lnTo>
                  <a:lnTo>
                    <a:pt x="9002" y="607"/>
                  </a:lnTo>
                  <a:lnTo>
                    <a:pt x="9014" y="595"/>
                  </a:lnTo>
                  <a:cubicBezTo>
                    <a:pt x="9026" y="595"/>
                    <a:pt x="9026" y="583"/>
                    <a:pt x="9038" y="583"/>
                  </a:cubicBezTo>
                  <a:cubicBezTo>
                    <a:pt x="9145" y="488"/>
                    <a:pt x="9264" y="429"/>
                    <a:pt x="9395" y="405"/>
                  </a:cubicBezTo>
                  <a:close/>
                  <a:moveTo>
                    <a:pt x="6704" y="7775"/>
                  </a:moveTo>
                  <a:cubicBezTo>
                    <a:pt x="6704" y="7787"/>
                    <a:pt x="6704" y="7799"/>
                    <a:pt x="6728" y="7811"/>
                  </a:cubicBezTo>
                  <a:lnTo>
                    <a:pt x="6728" y="7834"/>
                  </a:lnTo>
                  <a:lnTo>
                    <a:pt x="6728" y="7858"/>
                  </a:lnTo>
                  <a:lnTo>
                    <a:pt x="6728" y="7870"/>
                  </a:lnTo>
                  <a:lnTo>
                    <a:pt x="6728" y="7906"/>
                  </a:lnTo>
                  <a:lnTo>
                    <a:pt x="6728" y="7918"/>
                  </a:lnTo>
                  <a:cubicBezTo>
                    <a:pt x="6728" y="7930"/>
                    <a:pt x="6728" y="7930"/>
                    <a:pt x="6740" y="7953"/>
                  </a:cubicBezTo>
                  <a:lnTo>
                    <a:pt x="6740" y="7965"/>
                  </a:lnTo>
                  <a:cubicBezTo>
                    <a:pt x="6740" y="7977"/>
                    <a:pt x="6740" y="7977"/>
                    <a:pt x="6752" y="7989"/>
                  </a:cubicBezTo>
                  <a:lnTo>
                    <a:pt x="6752" y="8013"/>
                  </a:lnTo>
                  <a:cubicBezTo>
                    <a:pt x="6752" y="8025"/>
                    <a:pt x="6752" y="8025"/>
                    <a:pt x="6764" y="8037"/>
                  </a:cubicBezTo>
                  <a:cubicBezTo>
                    <a:pt x="6764" y="8037"/>
                    <a:pt x="6764" y="8049"/>
                    <a:pt x="6776" y="8049"/>
                  </a:cubicBezTo>
                  <a:cubicBezTo>
                    <a:pt x="6776" y="8072"/>
                    <a:pt x="6776" y="8072"/>
                    <a:pt x="6799" y="8084"/>
                  </a:cubicBezTo>
                  <a:cubicBezTo>
                    <a:pt x="6799" y="8084"/>
                    <a:pt x="6799" y="8096"/>
                    <a:pt x="6811" y="8096"/>
                  </a:cubicBezTo>
                  <a:cubicBezTo>
                    <a:pt x="6811" y="8108"/>
                    <a:pt x="6823" y="8108"/>
                    <a:pt x="6823" y="8132"/>
                  </a:cubicBezTo>
                  <a:cubicBezTo>
                    <a:pt x="6823" y="8132"/>
                    <a:pt x="6823" y="8144"/>
                    <a:pt x="6835" y="8144"/>
                  </a:cubicBezTo>
                  <a:cubicBezTo>
                    <a:pt x="6835" y="8156"/>
                    <a:pt x="6859" y="8156"/>
                    <a:pt x="6859" y="8168"/>
                  </a:cubicBezTo>
                  <a:lnTo>
                    <a:pt x="6859" y="8192"/>
                  </a:lnTo>
                  <a:cubicBezTo>
                    <a:pt x="6871" y="8203"/>
                    <a:pt x="6871" y="8215"/>
                    <a:pt x="6883" y="8227"/>
                  </a:cubicBezTo>
                  <a:lnTo>
                    <a:pt x="6883" y="8251"/>
                  </a:lnTo>
                  <a:cubicBezTo>
                    <a:pt x="6883" y="8263"/>
                    <a:pt x="6895" y="8263"/>
                    <a:pt x="6895" y="8275"/>
                  </a:cubicBezTo>
                  <a:cubicBezTo>
                    <a:pt x="6895" y="8275"/>
                    <a:pt x="6895" y="8287"/>
                    <a:pt x="6918" y="8287"/>
                  </a:cubicBezTo>
                  <a:cubicBezTo>
                    <a:pt x="6918" y="8311"/>
                    <a:pt x="6930" y="8311"/>
                    <a:pt x="6930" y="8322"/>
                  </a:cubicBezTo>
                  <a:cubicBezTo>
                    <a:pt x="6930" y="8322"/>
                    <a:pt x="6930" y="8334"/>
                    <a:pt x="6942" y="8334"/>
                  </a:cubicBezTo>
                  <a:lnTo>
                    <a:pt x="6954" y="8346"/>
                  </a:lnTo>
                  <a:lnTo>
                    <a:pt x="6978" y="8370"/>
                  </a:lnTo>
                  <a:lnTo>
                    <a:pt x="6990" y="8382"/>
                  </a:lnTo>
                  <a:lnTo>
                    <a:pt x="7002" y="8394"/>
                  </a:lnTo>
                  <a:lnTo>
                    <a:pt x="7014" y="8406"/>
                  </a:lnTo>
                  <a:lnTo>
                    <a:pt x="1096" y="8406"/>
                  </a:lnTo>
                  <a:cubicBezTo>
                    <a:pt x="727" y="8406"/>
                    <a:pt x="430" y="8144"/>
                    <a:pt x="370" y="7775"/>
                  </a:cubicBezTo>
                  <a:close/>
                  <a:moveTo>
                    <a:pt x="2918" y="0"/>
                  </a:moveTo>
                  <a:cubicBezTo>
                    <a:pt x="2323" y="0"/>
                    <a:pt x="1846" y="476"/>
                    <a:pt x="1846" y="1072"/>
                  </a:cubicBezTo>
                  <a:lnTo>
                    <a:pt x="1846" y="7441"/>
                  </a:lnTo>
                  <a:lnTo>
                    <a:pt x="156" y="7441"/>
                  </a:lnTo>
                  <a:cubicBezTo>
                    <a:pt x="120" y="7441"/>
                    <a:pt x="72" y="7453"/>
                    <a:pt x="37" y="7489"/>
                  </a:cubicBezTo>
                  <a:cubicBezTo>
                    <a:pt x="13" y="7513"/>
                    <a:pt x="1" y="7561"/>
                    <a:pt x="1" y="7608"/>
                  </a:cubicBezTo>
                  <a:cubicBezTo>
                    <a:pt x="1" y="8251"/>
                    <a:pt x="453" y="8739"/>
                    <a:pt x="1072" y="8739"/>
                  </a:cubicBezTo>
                  <a:lnTo>
                    <a:pt x="7776" y="8739"/>
                  </a:lnTo>
                  <a:cubicBezTo>
                    <a:pt x="8371" y="8739"/>
                    <a:pt x="8847" y="8263"/>
                    <a:pt x="8847" y="7668"/>
                  </a:cubicBezTo>
                  <a:lnTo>
                    <a:pt x="8847" y="5703"/>
                  </a:lnTo>
                  <a:cubicBezTo>
                    <a:pt x="8847" y="5608"/>
                    <a:pt x="8776" y="5536"/>
                    <a:pt x="8692" y="5536"/>
                  </a:cubicBezTo>
                  <a:cubicBezTo>
                    <a:pt x="8597" y="5536"/>
                    <a:pt x="8526" y="5608"/>
                    <a:pt x="8526" y="5703"/>
                  </a:cubicBezTo>
                  <a:lnTo>
                    <a:pt x="8526" y="7668"/>
                  </a:lnTo>
                  <a:cubicBezTo>
                    <a:pt x="8526" y="8084"/>
                    <a:pt x="8181" y="8406"/>
                    <a:pt x="7776" y="8406"/>
                  </a:cubicBezTo>
                  <a:lnTo>
                    <a:pt x="7764" y="8406"/>
                  </a:lnTo>
                  <a:cubicBezTo>
                    <a:pt x="7347" y="8406"/>
                    <a:pt x="7026" y="8072"/>
                    <a:pt x="7026" y="7608"/>
                  </a:cubicBezTo>
                  <a:cubicBezTo>
                    <a:pt x="7026" y="7513"/>
                    <a:pt x="6942" y="7441"/>
                    <a:pt x="6859" y="7441"/>
                  </a:cubicBezTo>
                  <a:lnTo>
                    <a:pt x="2168" y="7441"/>
                  </a:lnTo>
                  <a:lnTo>
                    <a:pt x="2168" y="1072"/>
                  </a:lnTo>
                  <a:cubicBezTo>
                    <a:pt x="2168" y="655"/>
                    <a:pt x="2513" y="333"/>
                    <a:pt x="2918" y="333"/>
                  </a:cubicBezTo>
                  <a:lnTo>
                    <a:pt x="8835" y="333"/>
                  </a:lnTo>
                  <a:lnTo>
                    <a:pt x="8823" y="345"/>
                  </a:lnTo>
                  <a:lnTo>
                    <a:pt x="8812" y="357"/>
                  </a:lnTo>
                  <a:lnTo>
                    <a:pt x="8788" y="369"/>
                  </a:lnTo>
                  <a:lnTo>
                    <a:pt x="8776" y="393"/>
                  </a:lnTo>
                  <a:lnTo>
                    <a:pt x="8764" y="405"/>
                  </a:lnTo>
                  <a:lnTo>
                    <a:pt x="8752" y="417"/>
                  </a:lnTo>
                  <a:lnTo>
                    <a:pt x="8728" y="429"/>
                  </a:lnTo>
                  <a:lnTo>
                    <a:pt x="8716" y="452"/>
                  </a:lnTo>
                  <a:lnTo>
                    <a:pt x="8704" y="464"/>
                  </a:lnTo>
                  <a:lnTo>
                    <a:pt x="8692" y="476"/>
                  </a:lnTo>
                  <a:cubicBezTo>
                    <a:pt x="8692" y="476"/>
                    <a:pt x="8669" y="488"/>
                    <a:pt x="8669" y="512"/>
                  </a:cubicBezTo>
                  <a:cubicBezTo>
                    <a:pt x="8669" y="524"/>
                    <a:pt x="8657" y="524"/>
                    <a:pt x="8657" y="536"/>
                  </a:cubicBezTo>
                  <a:cubicBezTo>
                    <a:pt x="8657" y="548"/>
                    <a:pt x="8645" y="548"/>
                    <a:pt x="8645" y="572"/>
                  </a:cubicBezTo>
                  <a:cubicBezTo>
                    <a:pt x="8645" y="583"/>
                    <a:pt x="8633" y="583"/>
                    <a:pt x="8633" y="595"/>
                  </a:cubicBezTo>
                  <a:cubicBezTo>
                    <a:pt x="8633" y="607"/>
                    <a:pt x="8633" y="607"/>
                    <a:pt x="8609" y="631"/>
                  </a:cubicBezTo>
                  <a:cubicBezTo>
                    <a:pt x="8609" y="643"/>
                    <a:pt x="8609" y="643"/>
                    <a:pt x="8597" y="655"/>
                  </a:cubicBezTo>
                  <a:cubicBezTo>
                    <a:pt x="8597" y="667"/>
                    <a:pt x="8597" y="667"/>
                    <a:pt x="8585" y="691"/>
                  </a:cubicBezTo>
                  <a:cubicBezTo>
                    <a:pt x="8585" y="703"/>
                    <a:pt x="8585" y="703"/>
                    <a:pt x="8573" y="714"/>
                  </a:cubicBezTo>
                  <a:cubicBezTo>
                    <a:pt x="8573" y="726"/>
                    <a:pt x="8573" y="726"/>
                    <a:pt x="8550" y="750"/>
                  </a:cubicBezTo>
                  <a:cubicBezTo>
                    <a:pt x="8550" y="762"/>
                    <a:pt x="8550" y="762"/>
                    <a:pt x="8538" y="774"/>
                  </a:cubicBezTo>
                  <a:cubicBezTo>
                    <a:pt x="8538" y="786"/>
                    <a:pt x="8538" y="786"/>
                    <a:pt x="8526" y="810"/>
                  </a:cubicBezTo>
                  <a:lnTo>
                    <a:pt x="8526" y="833"/>
                  </a:lnTo>
                  <a:lnTo>
                    <a:pt x="8526" y="869"/>
                  </a:lnTo>
                  <a:lnTo>
                    <a:pt x="8526" y="893"/>
                  </a:lnTo>
                  <a:lnTo>
                    <a:pt x="8526" y="929"/>
                  </a:lnTo>
                  <a:lnTo>
                    <a:pt x="8526" y="953"/>
                  </a:lnTo>
                  <a:lnTo>
                    <a:pt x="8526" y="988"/>
                  </a:lnTo>
                  <a:lnTo>
                    <a:pt x="8526" y="1012"/>
                  </a:lnTo>
                  <a:lnTo>
                    <a:pt x="8526" y="1048"/>
                  </a:lnTo>
                  <a:lnTo>
                    <a:pt x="8526" y="1060"/>
                  </a:lnTo>
                  <a:lnTo>
                    <a:pt x="8526" y="1119"/>
                  </a:lnTo>
                  <a:lnTo>
                    <a:pt x="8526" y="1179"/>
                  </a:lnTo>
                  <a:lnTo>
                    <a:pt x="8526" y="2560"/>
                  </a:lnTo>
                  <a:cubicBezTo>
                    <a:pt x="8526" y="2655"/>
                    <a:pt x="8597" y="2727"/>
                    <a:pt x="8692" y="2727"/>
                  </a:cubicBezTo>
                  <a:cubicBezTo>
                    <a:pt x="8776" y="2727"/>
                    <a:pt x="8847" y="2655"/>
                    <a:pt x="8847" y="2560"/>
                  </a:cubicBezTo>
                  <a:lnTo>
                    <a:pt x="8847" y="1286"/>
                  </a:lnTo>
                  <a:lnTo>
                    <a:pt x="10514" y="1286"/>
                  </a:lnTo>
                  <a:cubicBezTo>
                    <a:pt x="10562" y="1286"/>
                    <a:pt x="10609" y="1262"/>
                    <a:pt x="10633" y="1238"/>
                  </a:cubicBezTo>
                  <a:cubicBezTo>
                    <a:pt x="10669" y="1203"/>
                    <a:pt x="10681" y="1167"/>
                    <a:pt x="10681" y="1119"/>
                  </a:cubicBezTo>
                  <a:cubicBezTo>
                    <a:pt x="10681" y="476"/>
                    <a:pt x="10216" y="0"/>
                    <a:pt x="96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228;p87">
              <a:extLst>
                <a:ext uri="{FF2B5EF4-FFF2-40B4-BE49-F238E27FC236}">
                  <a16:creationId xmlns:a16="http://schemas.microsoft.com/office/drawing/2014/main" id="{6463E2E8-9B0F-4C1A-BD2A-82994E14CE40}"/>
                </a:ext>
              </a:extLst>
            </p:cNvPr>
            <p:cNvSpPr/>
            <p:nvPr/>
          </p:nvSpPr>
          <p:spPr>
            <a:xfrm>
              <a:off x="6367888" y="2552562"/>
              <a:ext cx="167008" cy="132627"/>
            </a:xfrm>
            <a:custGeom>
              <a:avLst/>
              <a:gdLst/>
              <a:ahLst/>
              <a:cxnLst/>
              <a:rect l="l" t="t" r="r" b="b"/>
              <a:pathLst>
                <a:path w="5251" h="4170" extrusionOk="0">
                  <a:moveTo>
                    <a:pt x="3679" y="407"/>
                  </a:moveTo>
                  <a:cubicBezTo>
                    <a:pt x="3108" y="669"/>
                    <a:pt x="2560" y="1027"/>
                    <a:pt x="2262" y="1217"/>
                  </a:cubicBezTo>
                  <a:cubicBezTo>
                    <a:pt x="1774" y="1550"/>
                    <a:pt x="1250" y="1955"/>
                    <a:pt x="858" y="2289"/>
                  </a:cubicBezTo>
                  <a:cubicBezTo>
                    <a:pt x="988" y="1991"/>
                    <a:pt x="1119" y="1729"/>
                    <a:pt x="1322" y="1503"/>
                  </a:cubicBezTo>
                  <a:cubicBezTo>
                    <a:pt x="1703" y="1074"/>
                    <a:pt x="2274" y="741"/>
                    <a:pt x="3036" y="538"/>
                  </a:cubicBezTo>
                  <a:cubicBezTo>
                    <a:pt x="3251" y="479"/>
                    <a:pt x="3453" y="431"/>
                    <a:pt x="3679" y="407"/>
                  </a:cubicBezTo>
                  <a:close/>
                  <a:moveTo>
                    <a:pt x="4548" y="372"/>
                  </a:moveTo>
                  <a:lnTo>
                    <a:pt x="4548" y="372"/>
                  </a:lnTo>
                  <a:cubicBezTo>
                    <a:pt x="4322" y="610"/>
                    <a:pt x="4084" y="836"/>
                    <a:pt x="3822" y="1122"/>
                  </a:cubicBezTo>
                  <a:cubicBezTo>
                    <a:pt x="3382" y="1598"/>
                    <a:pt x="2417" y="2217"/>
                    <a:pt x="2001" y="2348"/>
                  </a:cubicBezTo>
                  <a:cubicBezTo>
                    <a:pt x="1762" y="2432"/>
                    <a:pt x="1560" y="2467"/>
                    <a:pt x="1381" y="2527"/>
                  </a:cubicBezTo>
                  <a:cubicBezTo>
                    <a:pt x="1239" y="2574"/>
                    <a:pt x="1084" y="2610"/>
                    <a:pt x="953" y="2646"/>
                  </a:cubicBezTo>
                  <a:cubicBezTo>
                    <a:pt x="1012" y="2586"/>
                    <a:pt x="1084" y="2515"/>
                    <a:pt x="1179" y="2443"/>
                  </a:cubicBezTo>
                  <a:cubicBezTo>
                    <a:pt x="1524" y="2146"/>
                    <a:pt x="1977" y="1800"/>
                    <a:pt x="2453" y="1479"/>
                  </a:cubicBezTo>
                  <a:cubicBezTo>
                    <a:pt x="3274" y="919"/>
                    <a:pt x="4025" y="550"/>
                    <a:pt x="4548" y="372"/>
                  </a:cubicBezTo>
                  <a:close/>
                  <a:moveTo>
                    <a:pt x="4912" y="0"/>
                  </a:moveTo>
                  <a:cubicBezTo>
                    <a:pt x="3584" y="0"/>
                    <a:pt x="1934" y="348"/>
                    <a:pt x="1084" y="1312"/>
                  </a:cubicBezTo>
                  <a:cubicBezTo>
                    <a:pt x="703" y="1753"/>
                    <a:pt x="524" y="2324"/>
                    <a:pt x="346" y="2872"/>
                  </a:cubicBezTo>
                  <a:lnTo>
                    <a:pt x="298" y="3003"/>
                  </a:lnTo>
                  <a:lnTo>
                    <a:pt x="36" y="3967"/>
                  </a:lnTo>
                  <a:cubicBezTo>
                    <a:pt x="0" y="4063"/>
                    <a:pt x="60" y="4146"/>
                    <a:pt x="155" y="4170"/>
                  </a:cubicBezTo>
                  <a:lnTo>
                    <a:pt x="191" y="4170"/>
                  </a:lnTo>
                  <a:cubicBezTo>
                    <a:pt x="274" y="4170"/>
                    <a:pt x="334" y="4122"/>
                    <a:pt x="346" y="4051"/>
                  </a:cubicBezTo>
                  <a:lnTo>
                    <a:pt x="596" y="3134"/>
                  </a:lnTo>
                  <a:cubicBezTo>
                    <a:pt x="905" y="2991"/>
                    <a:pt x="1167" y="2932"/>
                    <a:pt x="1489" y="2824"/>
                  </a:cubicBezTo>
                  <a:cubicBezTo>
                    <a:pt x="1667" y="2777"/>
                    <a:pt x="1858" y="2717"/>
                    <a:pt x="2096" y="2646"/>
                  </a:cubicBezTo>
                  <a:cubicBezTo>
                    <a:pt x="2620" y="2479"/>
                    <a:pt x="3620" y="1812"/>
                    <a:pt x="4084" y="1324"/>
                  </a:cubicBezTo>
                  <a:cubicBezTo>
                    <a:pt x="4477" y="896"/>
                    <a:pt x="4822" y="562"/>
                    <a:pt x="5215" y="253"/>
                  </a:cubicBezTo>
                  <a:lnTo>
                    <a:pt x="5227" y="241"/>
                  </a:lnTo>
                  <a:lnTo>
                    <a:pt x="5239" y="217"/>
                  </a:lnTo>
                  <a:cubicBezTo>
                    <a:pt x="5251" y="205"/>
                    <a:pt x="5251" y="193"/>
                    <a:pt x="5251" y="181"/>
                  </a:cubicBezTo>
                  <a:lnTo>
                    <a:pt x="5251" y="157"/>
                  </a:lnTo>
                  <a:lnTo>
                    <a:pt x="5251" y="134"/>
                  </a:lnTo>
                  <a:cubicBezTo>
                    <a:pt x="5251" y="122"/>
                    <a:pt x="5251" y="110"/>
                    <a:pt x="5239" y="86"/>
                  </a:cubicBezTo>
                  <a:cubicBezTo>
                    <a:pt x="5239" y="86"/>
                    <a:pt x="5239" y="74"/>
                    <a:pt x="5227" y="74"/>
                  </a:cubicBezTo>
                  <a:cubicBezTo>
                    <a:pt x="5227" y="74"/>
                    <a:pt x="5227" y="62"/>
                    <a:pt x="5215" y="62"/>
                  </a:cubicBezTo>
                  <a:lnTo>
                    <a:pt x="5191" y="38"/>
                  </a:lnTo>
                  <a:lnTo>
                    <a:pt x="5179" y="26"/>
                  </a:lnTo>
                  <a:lnTo>
                    <a:pt x="5168" y="15"/>
                  </a:lnTo>
                  <a:cubicBezTo>
                    <a:pt x="5168" y="15"/>
                    <a:pt x="5156" y="15"/>
                    <a:pt x="5156" y="3"/>
                  </a:cubicBezTo>
                  <a:lnTo>
                    <a:pt x="5108" y="3"/>
                  </a:lnTo>
                  <a:cubicBezTo>
                    <a:pt x="5044" y="1"/>
                    <a:pt x="4978" y="0"/>
                    <a:pt x="49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9300;p84">
            <a:extLst>
              <a:ext uri="{FF2B5EF4-FFF2-40B4-BE49-F238E27FC236}">
                <a16:creationId xmlns:a16="http://schemas.microsoft.com/office/drawing/2014/main" id="{00E2EB4A-5436-4F08-B4F2-712E63D2F615}"/>
              </a:ext>
            </a:extLst>
          </p:cNvPr>
          <p:cNvGrpSpPr/>
          <p:nvPr/>
        </p:nvGrpSpPr>
        <p:grpSpPr>
          <a:xfrm>
            <a:off x="862468" y="1530329"/>
            <a:ext cx="353145" cy="351998"/>
            <a:chOff x="852385" y="1510916"/>
            <a:chExt cx="353145" cy="351998"/>
          </a:xfrm>
          <a:solidFill>
            <a:schemeClr val="bg1"/>
          </a:solidFill>
        </p:grpSpPr>
        <p:sp>
          <p:nvSpPr>
            <p:cNvPr id="65" name="Google Shape;9301;p84">
              <a:extLst>
                <a:ext uri="{FF2B5EF4-FFF2-40B4-BE49-F238E27FC236}">
                  <a16:creationId xmlns:a16="http://schemas.microsoft.com/office/drawing/2014/main" id="{CBD90AF4-2DE1-492C-A8A9-33599DCE0E27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302;p84">
              <a:extLst>
                <a:ext uri="{FF2B5EF4-FFF2-40B4-BE49-F238E27FC236}">
                  <a16:creationId xmlns:a16="http://schemas.microsoft.com/office/drawing/2014/main" id="{F0002797-A108-4BFD-BA0E-9F251EC0B713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303;p84">
              <a:extLst>
                <a:ext uri="{FF2B5EF4-FFF2-40B4-BE49-F238E27FC236}">
                  <a16:creationId xmlns:a16="http://schemas.microsoft.com/office/drawing/2014/main" id="{3586EB0C-50FC-48CE-91EF-D65F8C4A1911}"/>
                </a:ext>
              </a:extLst>
            </p:cNvPr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2135;p89">
            <a:extLst>
              <a:ext uri="{FF2B5EF4-FFF2-40B4-BE49-F238E27FC236}">
                <a16:creationId xmlns:a16="http://schemas.microsoft.com/office/drawing/2014/main" id="{CF0F0026-4115-4CA9-8A8A-80C06EE10676}"/>
              </a:ext>
            </a:extLst>
          </p:cNvPr>
          <p:cNvGrpSpPr/>
          <p:nvPr/>
        </p:nvGrpSpPr>
        <p:grpSpPr>
          <a:xfrm>
            <a:off x="860331" y="3242176"/>
            <a:ext cx="382828" cy="358601"/>
            <a:chOff x="2753373" y="2902523"/>
            <a:chExt cx="347552" cy="325557"/>
          </a:xfrm>
          <a:solidFill>
            <a:schemeClr val="bg1"/>
          </a:solidFill>
        </p:grpSpPr>
        <p:sp>
          <p:nvSpPr>
            <p:cNvPr id="69" name="Google Shape;12136;p89">
              <a:extLst>
                <a:ext uri="{FF2B5EF4-FFF2-40B4-BE49-F238E27FC236}">
                  <a16:creationId xmlns:a16="http://schemas.microsoft.com/office/drawing/2014/main" id="{37590751-CD7B-4972-B103-333741FC41EF}"/>
                </a:ext>
              </a:extLst>
            </p:cNvPr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137;p89">
              <a:extLst>
                <a:ext uri="{FF2B5EF4-FFF2-40B4-BE49-F238E27FC236}">
                  <a16:creationId xmlns:a16="http://schemas.microsoft.com/office/drawing/2014/main" id="{3D3E3755-123F-461B-BDA8-4BBED1FC6859}"/>
                </a:ext>
              </a:extLst>
            </p:cNvPr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38;p89">
              <a:extLst>
                <a:ext uri="{FF2B5EF4-FFF2-40B4-BE49-F238E27FC236}">
                  <a16:creationId xmlns:a16="http://schemas.microsoft.com/office/drawing/2014/main" id="{DA7D7361-684D-4681-AED0-A230EE69803A}"/>
                </a:ext>
              </a:extLst>
            </p:cNvPr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39;p89">
              <a:extLst>
                <a:ext uri="{FF2B5EF4-FFF2-40B4-BE49-F238E27FC236}">
                  <a16:creationId xmlns:a16="http://schemas.microsoft.com/office/drawing/2014/main" id="{4BD3B2F6-BBFE-4FD2-90D2-84C69BCA5489}"/>
                </a:ext>
              </a:extLst>
            </p:cNvPr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40;p89">
              <a:extLst>
                <a:ext uri="{FF2B5EF4-FFF2-40B4-BE49-F238E27FC236}">
                  <a16:creationId xmlns:a16="http://schemas.microsoft.com/office/drawing/2014/main" id="{19424D96-D2D5-4674-9BC7-DF03D08011B2}"/>
                </a:ext>
              </a:extLst>
            </p:cNvPr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41;p89">
              <a:extLst>
                <a:ext uri="{FF2B5EF4-FFF2-40B4-BE49-F238E27FC236}">
                  <a16:creationId xmlns:a16="http://schemas.microsoft.com/office/drawing/2014/main" id="{28798B22-4DE8-49D4-BDB9-068328AB5A13}"/>
                </a:ext>
              </a:extLst>
            </p:cNvPr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8863;p83">
            <a:extLst>
              <a:ext uri="{FF2B5EF4-FFF2-40B4-BE49-F238E27FC236}">
                <a16:creationId xmlns:a16="http://schemas.microsoft.com/office/drawing/2014/main" id="{52C916AD-40BA-4A9B-B117-50FB09891140}"/>
              </a:ext>
            </a:extLst>
          </p:cNvPr>
          <p:cNvGrpSpPr/>
          <p:nvPr/>
        </p:nvGrpSpPr>
        <p:grpSpPr>
          <a:xfrm>
            <a:off x="4889993" y="3274628"/>
            <a:ext cx="355053" cy="248038"/>
            <a:chOff x="6849393" y="3733994"/>
            <a:chExt cx="355053" cy="248038"/>
          </a:xfrm>
          <a:solidFill>
            <a:schemeClr val="bg1"/>
          </a:solidFill>
        </p:grpSpPr>
        <p:sp>
          <p:nvSpPr>
            <p:cNvPr id="76" name="Google Shape;8864;p83">
              <a:extLst>
                <a:ext uri="{FF2B5EF4-FFF2-40B4-BE49-F238E27FC236}">
                  <a16:creationId xmlns:a16="http://schemas.microsoft.com/office/drawing/2014/main" id="{6369C878-3CF3-4713-B456-47074C0E0BDA}"/>
                </a:ext>
              </a:extLst>
            </p:cNvPr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65;p83">
              <a:extLst>
                <a:ext uri="{FF2B5EF4-FFF2-40B4-BE49-F238E27FC236}">
                  <a16:creationId xmlns:a16="http://schemas.microsoft.com/office/drawing/2014/main" id="{A211B778-4FFE-4342-846F-AE242783CFAE}"/>
                </a:ext>
              </a:extLst>
            </p:cNvPr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66;p83">
              <a:extLst>
                <a:ext uri="{FF2B5EF4-FFF2-40B4-BE49-F238E27FC236}">
                  <a16:creationId xmlns:a16="http://schemas.microsoft.com/office/drawing/2014/main" id="{60BEC997-B74B-420B-9FD0-3FFD98FA6E35}"/>
                </a:ext>
              </a:extLst>
            </p:cNvPr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867;p83">
              <a:extLst>
                <a:ext uri="{FF2B5EF4-FFF2-40B4-BE49-F238E27FC236}">
                  <a16:creationId xmlns:a16="http://schemas.microsoft.com/office/drawing/2014/main" id="{E4F20320-AFBE-4939-8AC0-93C6156AC2FD}"/>
                </a:ext>
              </a:extLst>
            </p:cNvPr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868;p83">
              <a:extLst>
                <a:ext uri="{FF2B5EF4-FFF2-40B4-BE49-F238E27FC236}">
                  <a16:creationId xmlns:a16="http://schemas.microsoft.com/office/drawing/2014/main" id="{D902C85F-4410-4F57-AF58-9EE5F0612279}"/>
                </a:ext>
              </a:extLst>
            </p:cNvPr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184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5;p45">
            <a:extLst>
              <a:ext uri="{FF2B5EF4-FFF2-40B4-BE49-F238E27FC236}">
                <a16:creationId xmlns:a16="http://schemas.microsoft.com/office/drawing/2014/main" id="{AF908251-8D2D-4DE0-9957-08E2FF1ECF58}"/>
              </a:ext>
            </a:extLst>
          </p:cNvPr>
          <p:cNvSpPr txBox="1">
            <a:spLocks/>
          </p:cNvSpPr>
          <p:nvPr/>
        </p:nvSpPr>
        <p:spPr>
          <a:xfrm>
            <a:off x="628148" y="89893"/>
            <a:ext cx="7887703" cy="454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b="1" kern="1200" dirty="0">
                <a:solidFill>
                  <a:srgbClr val="0070C0"/>
                </a:solidFill>
                <a:latin typeface="Calibri" panose="020F0502020204030204"/>
              </a:rPr>
              <a:t>3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.3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ОБЩАЯ СХЕМА ПРИНЯТИЯ РЕШЕНИЯ О РЕАЛИЗАЦИИ ПРЕФЕРЕНЦИАЛЬНОГО ПРОЕКТА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" name="Google Shape;1687;p45">
            <a:extLst>
              <a:ext uri="{FF2B5EF4-FFF2-40B4-BE49-F238E27FC236}">
                <a16:creationId xmlns:a16="http://schemas.microsoft.com/office/drawing/2014/main" id="{D0644059-56A3-4FF2-8C30-58BAB9B8D488}"/>
              </a:ext>
            </a:extLst>
          </p:cNvPr>
          <p:cNvSpPr txBox="1"/>
          <p:nvPr/>
        </p:nvSpPr>
        <p:spPr>
          <a:xfrm>
            <a:off x="1872702" y="527763"/>
            <a:ext cx="5577733" cy="497656"/>
          </a:xfrm>
          <a:prstGeom prst="ellipse">
            <a:avLst/>
          </a:prstGeom>
          <a:solidFill>
            <a:schemeClr val="accent2">
              <a:lumMod val="95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Субъект хозяйствования (юридическое лицо, индивидуальный предприниматель)</a:t>
            </a:r>
          </a:p>
        </p:txBody>
      </p:sp>
      <p:sp>
        <p:nvSpPr>
          <p:cNvPr id="22" name="Google Shape;1704;p45">
            <a:extLst>
              <a:ext uri="{FF2B5EF4-FFF2-40B4-BE49-F238E27FC236}">
                <a16:creationId xmlns:a16="http://schemas.microsoft.com/office/drawing/2014/main" id="{0920F88A-2B57-481C-AAB7-E8977666A360}"/>
              </a:ext>
            </a:extLst>
          </p:cNvPr>
          <p:cNvSpPr txBox="1"/>
          <p:nvPr/>
        </p:nvSpPr>
        <p:spPr>
          <a:xfrm>
            <a:off x="1508760" y="4424246"/>
            <a:ext cx="5941675" cy="629361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3.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Решение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 исполкома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о включении проекта в перечень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преференциальных инвестиционных проектов</a:t>
            </a:r>
          </a:p>
        </p:txBody>
      </p:sp>
      <p:cxnSp>
        <p:nvCxnSpPr>
          <p:cNvPr id="27" name="Google Shape;1710;p45">
            <a:extLst>
              <a:ext uri="{FF2B5EF4-FFF2-40B4-BE49-F238E27FC236}">
                <a16:creationId xmlns:a16="http://schemas.microsoft.com/office/drawing/2014/main" id="{87D0F49F-DAA0-47FC-A0E0-E7BFFAB0AC66}"/>
              </a:ext>
            </a:extLst>
          </p:cNvPr>
          <p:cNvCxnSpPr>
            <a:cxnSpLocks/>
            <a:stCxn id="14" idx="4"/>
            <a:endCxn id="34" idx="0"/>
          </p:cNvCxnSpPr>
          <p:nvPr/>
        </p:nvCxnSpPr>
        <p:spPr>
          <a:xfrm flipH="1">
            <a:off x="4660362" y="1025419"/>
            <a:ext cx="1207" cy="134158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687;p45">
            <a:extLst>
              <a:ext uri="{FF2B5EF4-FFF2-40B4-BE49-F238E27FC236}">
                <a16:creationId xmlns:a16="http://schemas.microsoft.com/office/drawing/2014/main" id="{9CBCDB84-E2F4-4BB9-99AD-5DAA98D3B80B}"/>
              </a:ext>
            </a:extLst>
          </p:cNvPr>
          <p:cNvSpPr txBox="1"/>
          <p:nvPr/>
        </p:nvSpPr>
        <p:spPr>
          <a:xfrm>
            <a:off x="628148" y="2571750"/>
            <a:ext cx="4474788" cy="480817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земельный участок включен в перечень участков для реализации инвестиционных проектов</a:t>
            </a:r>
          </a:p>
        </p:txBody>
      </p:sp>
      <p:sp>
        <p:nvSpPr>
          <p:cNvPr id="34" name="Google Shape;1688;p45">
            <a:extLst>
              <a:ext uri="{FF2B5EF4-FFF2-40B4-BE49-F238E27FC236}">
                <a16:creationId xmlns:a16="http://schemas.microsoft.com/office/drawing/2014/main" id="{5153E4BD-E3E4-4DA6-B70E-DF7C73D2707E}"/>
              </a:ext>
            </a:extLst>
          </p:cNvPr>
          <p:cNvSpPr txBox="1"/>
          <p:nvPr/>
        </p:nvSpPr>
        <p:spPr>
          <a:xfrm>
            <a:off x="1719774" y="1159577"/>
            <a:ext cx="5881176" cy="447404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Разрабатывает предпроектную (предынвестиционную) документацию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, проходит ее государственную экологическую экспертизу (при необходимости)</a:t>
            </a:r>
          </a:p>
        </p:txBody>
      </p:sp>
      <p:sp>
        <p:nvSpPr>
          <p:cNvPr id="37" name="Google Shape;1688;p45">
            <a:extLst>
              <a:ext uri="{FF2B5EF4-FFF2-40B4-BE49-F238E27FC236}">
                <a16:creationId xmlns:a16="http://schemas.microsoft.com/office/drawing/2014/main" id="{4D1BDBA2-D27E-4813-ACDE-BCB9EF008096}"/>
              </a:ext>
            </a:extLst>
          </p:cNvPr>
          <p:cNvSpPr txBox="1"/>
          <p:nvPr/>
        </p:nvSpPr>
        <p:spPr>
          <a:xfrm>
            <a:off x="628148" y="1735641"/>
            <a:ext cx="8127211" cy="663362"/>
          </a:xfrm>
          <a:prstGeom prst="flowChartMultidocument">
            <a:avLst/>
          </a:prstGeom>
          <a:solidFill>
            <a:schemeClr val="accent2">
              <a:lumMod val="8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1.Заявление в исполком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о включении в перечень с приложением документации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lbert Sans"/>
            </a:endParaRPr>
          </a:p>
        </p:txBody>
      </p:sp>
      <p:sp>
        <p:nvSpPr>
          <p:cNvPr id="42" name="Google Shape;1687;p45">
            <a:extLst>
              <a:ext uri="{FF2B5EF4-FFF2-40B4-BE49-F238E27FC236}">
                <a16:creationId xmlns:a16="http://schemas.microsoft.com/office/drawing/2014/main" id="{EFDCDCA7-BAA9-461F-A036-CE1696FA74F0}"/>
              </a:ext>
            </a:extLst>
          </p:cNvPr>
          <p:cNvSpPr txBox="1"/>
          <p:nvPr/>
        </p:nvSpPr>
        <p:spPr>
          <a:xfrm>
            <a:off x="5364088" y="2571750"/>
            <a:ext cx="3151764" cy="447223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иной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(в т.ч. имеющийся у инвестора)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земельный участок</a:t>
            </a:r>
          </a:p>
        </p:txBody>
      </p:sp>
      <p:sp>
        <p:nvSpPr>
          <p:cNvPr id="46" name="Google Shape;1687;p45">
            <a:extLst>
              <a:ext uri="{FF2B5EF4-FFF2-40B4-BE49-F238E27FC236}">
                <a16:creationId xmlns:a16="http://schemas.microsoft.com/office/drawing/2014/main" id="{4B9496CA-578D-4E69-AD4C-A3CDE11A54BC}"/>
              </a:ext>
            </a:extLst>
          </p:cNvPr>
          <p:cNvSpPr txBox="1"/>
          <p:nvPr/>
        </p:nvSpPr>
        <p:spPr>
          <a:xfrm>
            <a:off x="4599151" y="3556043"/>
            <a:ext cx="3929894" cy="617966"/>
          </a:xfrm>
          <a:prstGeom prst="rect">
            <a:avLst/>
          </a:prstGeom>
          <a:solidFill>
            <a:schemeClr val="accent2">
              <a:lumMod val="6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2. Без проведения конкурса </a:t>
            </a:r>
          </a:p>
        </p:txBody>
      </p:sp>
      <p:sp>
        <p:nvSpPr>
          <p:cNvPr id="50" name="Google Shape;1687;p45">
            <a:extLst>
              <a:ext uri="{FF2B5EF4-FFF2-40B4-BE49-F238E27FC236}">
                <a16:creationId xmlns:a16="http://schemas.microsoft.com/office/drawing/2014/main" id="{D859AB73-4C57-4A19-9C03-14FBE76C7E7F}"/>
              </a:ext>
            </a:extLst>
          </p:cNvPr>
          <p:cNvSpPr txBox="1"/>
          <p:nvPr/>
        </p:nvSpPr>
        <p:spPr>
          <a:xfrm>
            <a:off x="628148" y="3520446"/>
            <a:ext cx="3721292" cy="653563"/>
          </a:xfrm>
          <a:prstGeom prst="rect">
            <a:avLst/>
          </a:prstGeom>
          <a:solidFill>
            <a:schemeClr val="accent2">
              <a:lumMod val="6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lbert Sans"/>
              </a:rPr>
              <a:t>2. По результатам конкурса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8F90D63-8713-4F1C-AA19-2E969E2064C1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4660362" y="1606981"/>
            <a:ext cx="0" cy="11033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87EDECF7-B321-4AE7-9CE2-C3D97160C416}"/>
              </a:ext>
            </a:extLst>
          </p:cNvPr>
          <p:cNvCxnSpPr>
            <a:cxnSpLocks/>
          </p:cNvCxnSpPr>
          <p:nvPr/>
        </p:nvCxnSpPr>
        <p:spPr>
          <a:xfrm rot="5400000">
            <a:off x="3585732" y="1578885"/>
            <a:ext cx="272676" cy="1713055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Соединитель: уступ 51">
            <a:extLst>
              <a:ext uri="{FF2B5EF4-FFF2-40B4-BE49-F238E27FC236}">
                <a16:creationId xmlns:a16="http://schemas.microsoft.com/office/drawing/2014/main" id="{EE293864-D657-4D0F-9EAB-4ED809FAE3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22945" y="1254725"/>
            <a:ext cx="272676" cy="2361373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уступ 60">
            <a:extLst>
              <a:ext uri="{FF2B5EF4-FFF2-40B4-BE49-F238E27FC236}">
                <a16:creationId xmlns:a16="http://schemas.microsoft.com/office/drawing/2014/main" id="{B4072C56-9606-5417-38F8-A3B3D87981FE}"/>
              </a:ext>
            </a:extLst>
          </p:cNvPr>
          <p:cNvCxnSpPr>
            <a:cxnSpLocks/>
            <a:endCxn id="50" idx="0"/>
          </p:cNvCxnSpPr>
          <p:nvPr/>
        </p:nvCxnSpPr>
        <p:spPr>
          <a:xfrm rot="5400000">
            <a:off x="2443229" y="3098132"/>
            <a:ext cx="467879" cy="376748"/>
          </a:xfrm>
          <a:prstGeom prst="bentConnector3">
            <a:avLst>
              <a:gd name="adj1" fmla="val 45456"/>
            </a:avLst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BB48144-2DFE-50A0-7AE5-02DAED85C4F7}"/>
              </a:ext>
            </a:extLst>
          </p:cNvPr>
          <p:cNvSpPr txBox="1"/>
          <p:nvPr/>
        </p:nvSpPr>
        <p:spPr>
          <a:xfrm>
            <a:off x="4284692" y="3147814"/>
            <a:ext cx="2087508" cy="2387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Единственное предложение</a:t>
            </a:r>
          </a:p>
        </p:txBody>
      </p:sp>
      <p:cxnSp>
        <p:nvCxnSpPr>
          <p:cNvPr id="73" name="Соединитель: уступ 72">
            <a:extLst>
              <a:ext uri="{FF2B5EF4-FFF2-40B4-BE49-F238E27FC236}">
                <a16:creationId xmlns:a16="http://schemas.microsoft.com/office/drawing/2014/main" id="{D33DC937-0A7E-9ABF-65CB-71A177FFDCA6}"/>
              </a:ext>
            </a:extLst>
          </p:cNvPr>
          <p:cNvCxnSpPr>
            <a:cxnSpLocks/>
            <a:endCxn id="46" idx="0"/>
          </p:cNvCxnSpPr>
          <p:nvPr/>
        </p:nvCxnSpPr>
        <p:spPr>
          <a:xfrm rot="5400000">
            <a:off x="6483499" y="3099572"/>
            <a:ext cx="537070" cy="375872"/>
          </a:xfrm>
          <a:prstGeom prst="bentConnector3">
            <a:avLst>
              <a:gd name="adj1" fmla="val 46040"/>
            </a:avLst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: уступ 75">
            <a:extLst>
              <a:ext uri="{FF2B5EF4-FFF2-40B4-BE49-F238E27FC236}">
                <a16:creationId xmlns:a16="http://schemas.microsoft.com/office/drawing/2014/main" id="{B696E913-67E4-6C47-0F45-AE021C3E5F1E}"/>
              </a:ext>
            </a:extLst>
          </p:cNvPr>
          <p:cNvCxnSpPr>
            <a:cxnSpLocks/>
            <a:stCxn id="46" idx="2"/>
          </p:cNvCxnSpPr>
          <p:nvPr/>
        </p:nvCxnSpPr>
        <p:spPr>
          <a:xfrm rot="5400000">
            <a:off x="5380317" y="3257680"/>
            <a:ext cx="267452" cy="2100110"/>
          </a:xfrm>
          <a:prstGeom prst="bent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: уступ 78">
            <a:extLst>
              <a:ext uri="{FF2B5EF4-FFF2-40B4-BE49-F238E27FC236}">
                <a16:creationId xmlns:a16="http://schemas.microsoft.com/office/drawing/2014/main" id="{8FE67C09-0135-FC0B-A071-37806DFE8FEB}"/>
              </a:ext>
            </a:extLst>
          </p:cNvPr>
          <p:cNvCxnSpPr>
            <a:cxnSpLocks/>
            <a:stCxn id="50" idx="2"/>
          </p:cNvCxnSpPr>
          <p:nvPr/>
        </p:nvCxnSpPr>
        <p:spPr>
          <a:xfrm rot="16200000" flipH="1">
            <a:off x="3342665" y="3320138"/>
            <a:ext cx="267452" cy="1975194"/>
          </a:xfrm>
          <a:prstGeom prst="bent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Соединитель: уступ 133">
            <a:extLst>
              <a:ext uri="{FF2B5EF4-FFF2-40B4-BE49-F238E27FC236}">
                <a16:creationId xmlns:a16="http://schemas.microsoft.com/office/drawing/2014/main" id="{8A37C25D-5240-5B78-D9E6-177ABAFD6F4E}"/>
              </a:ext>
            </a:extLst>
          </p:cNvPr>
          <p:cNvCxnSpPr>
            <a:cxnSpLocks/>
            <a:endCxn id="70" idx="1"/>
          </p:cNvCxnSpPr>
          <p:nvPr/>
        </p:nvCxnSpPr>
        <p:spPr>
          <a:xfrm rot="16200000" flipH="1">
            <a:off x="3467798" y="2450311"/>
            <a:ext cx="214639" cy="1419150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Соединитель: уступ 138">
            <a:extLst>
              <a:ext uri="{FF2B5EF4-FFF2-40B4-BE49-F238E27FC236}">
                <a16:creationId xmlns:a16="http://schemas.microsoft.com/office/drawing/2014/main" id="{0BEC991E-0A9A-6443-B993-52FCB703AFE6}"/>
              </a:ext>
            </a:extLst>
          </p:cNvPr>
          <p:cNvCxnSpPr>
            <a:cxnSpLocks/>
            <a:stCxn id="70" idx="3"/>
            <a:endCxn id="46" idx="0"/>
          </p:cNvCxnSpPr>
          <p:nvPr/>
        </p:nvCxnSpPr>
        <p:spPr>
          <a:xfrm>
            <a:off x="6372200" y="3267206"/>
            <a:ext cx="191898" cy="288837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7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8"/>
          <p:cNvSpPr/>
          <p:nvPr/>
        </p:nvSpPr>
        <p:spPr>
          <a:xfrm>
            <a:off x="2086767" y="2476229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3" name="Google Shape;623;p58"/>
          <p:cNvSpPr/>
          <p:nvPr/>
        </p:nvSpPr>
        <p:spPr>
          <a:xfrm>
            <a:off x="4835590" y="2480233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58"/>
          <p:cNvSpPr/>
          <p:nvPr/>
        </p:nvSpPr>
        <p:spPr>
          <a:xfrm>
            <a:off x="7607113" y="2483550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58"/>
          <p:cNvSpPr txBox="1"/>
          <p:nvPr/>
        </p:nvSpPr>
        <p:spPr>
          <a:xfrm flipH="1">
            <a:off x="1349726" y="1342366"/>
            <a:ext cx="1650482" cy="56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Внесение предложения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7" name="Google Shape;627;p58"/>
          <p:cNvSpPr txBox="1"/>
          <p:nvPr/>
        </p:nvSpPr>
        <p:spPr>
          <a:xfrm flipH="1">
            <a:off x="3731199" y="1399849"/>
            <a:ext cx="2208096" cy="49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Рассмотрение предложения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58"/>
          <p:cNvSpPr txBox="1"/>
          <p:nvPr/>
        </p:nvSpPr>
        <p:spPr>
          <a:xfrm flipH="1">
            <a:off x="165029" y="2949857"/>
            <a:ext cx="3831783" cy="19278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заявление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предпроектная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 (прединвестиционная) 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документация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копии документов 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о статусе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(документ, удостоверяющий личность физ.лица, устав юр.лица);</a:t>
            </a:r>
          </a:p>
          <a:p>
            <a:pPr marL="171450" marR="0" lvl="0" indent="-171450" algn="just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копии документов 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о финансовых возможностях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(аудиторское заключение, выписка из банка об остатке денежных средств на счете, писем кредиторов, банков);</a:t>
            </a:r>
          </a:p>
          <a:p>
            <a:pPr marL="171450" marR="0" lvl="0" indent="-171450" algn="just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копия 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положительного заключения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экологической экспертизы;</a:t>
            </a:r>
          </a:p>
          <a:p>
            <a:pPr marL="171450" marR="0" lvl="0" indent="-171450" algn="just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финансово-экономическое обоснование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(типовая форма, установленная Минэкономики) </a:t>
            </a:r>
          </a:p>
        </p:txBody>
      </p:sp>
      <p:cxnSp>
        <p:nvCxnSpPr>
          <p:cNvPr id="634" name="Google Shape;634;p58"/>
          <p:cNvCxnSpPr>
            <a:cxnSpLocks/>
            <a:stCxn id="622" idx="6"/>
            <a:endCxn id="623" idx="2"/>
          </p:cNvCxnSpPr>
          <p:nvPr/>
        </p:nvCxnSpPr>
        <p:spPr>
          <a:xfrm>
            <a:off x="2263167" y="2564429"/>
            <a:ext cx="2572423" cy="40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58"/>
          <p:cNvCxnSpPr>
            <a:stCxn id="623" idx="6"/>
            <a:endCxn id="624" idx="2"/>
          </p:cNvCxnSpPr>
          <p:nvPr/>
        </p:nvCxnSpPr>
        <p:spPr>
          <a:xfrm>
            <a:off x="5011990" y="2568433"/>
            <a:ext cx="2595123" cy="331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58"/>
          <p:cNvCxnSpPr>
            <a:cxnSpLocks/>
            <a:stCxn id="622" idx="4"/>
          </p:cNvCxnSpPr>
          <p:nvPr/>
        </p:nvCxnSpPr>
        <p:spPr>
          <a:xfrm>
            <a:off x="2174967" y="2652629"/>
            <a:ext cx="0" cy="2402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8" name="Google Shape;638;p58"/>
          <p:cNvCxnSpPr>
            <a:cxnSpLocks/>
            <a:stCxn id="623" idx="4"/>
          </p:cNvCxnSpPr>
          <p:nvPr/>
        </p:nvCxnSpPr>
        <p:spPr>
          <a:xfrm>
            <a:off x="4923790" y="2656633"/>
            <a:ext cx="0" cy="2362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58"/>
          <p:cNvCxnSpPr>
            <a:cxnSpLocks/>
            <a:stCxn id="624" idx="4"/>
          </p:cNvCxnSpPr>
          <p:nvPr/>
        </p:nvCxnSpPr>
        <p:spPr>
          <a:xfrm>
            <a:off x="7695313" y="2659950"/>
            <a:ext cx="0" cy="23293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0" name="Google Shape;660;p58"/>
          <p:cNvSpPr txBox="1">
            <a:spLocks noGrp="1"/>
          </p:cNvSpPr>
          <p:nvPr>
            <p:ph type="title"/>
          </p:nvPr>
        </p:nvSpPr>
        <p:spPr>
          <a:xfrm>
            <a:off x="940210" y="192106"/>
            <a:ext cx="7263579" cy="877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3.4</a:t>
            </a:r>
            <a:r>
              <a:rPr lang="ru-R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Порядок принятия решения о включении преференциального инвестиционного договора </a:t>
            </a:r>
            <a:b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инвестиционных проектов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Google Shape;628;p58">
            <a:extLst>
              <a:ext uri="{FF2B5EF4-FFF2-40B4-BE49-F238E27FC236}">
                <a16:creationId xmlns:a16="http://schemas.microsoft.com/office/drawing/2014/main" id="{06B24C1B-E36C-48B8-B153-4BBB3D1D83D1}"/>
              </a:ext>
            </a:extLst>
          </p:cNvPr>
          <p:cNvSpPr txBox="1"/>
          <p:nvPr/>
        </p:nvSpPr>
        <p:spPr>
          <a:xfrm flipH="1">
            <a:off x="4313698" y="2949857"/>
            <a:ext cx="2426312" cy="13796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проведение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конкурса</a:t>
            </a: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</a:b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(в зависимости от потребности в земельном участке)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рассмотрение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 заявления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структурными подразделениями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исполкома;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взаимодействие с РОГУ</a:t>
            </a:r>
          </a:p>
        </p:txBody>
      </p:sp>
      <p:sp>
        <p:nvSpPr>
          <p:cNvPr id="34" name="Google Shape;625;p58">
            <a:extLst>
              <a:ext uri="{FF2B5EF4-FFF2-40B4-BE49-F238E27FC236}">
                <a16:creationId xmlns:a16="http://schemas.microsoft.com/office/drawing/2014/main" id="{F5254E38-AE28-42E8-8BC2-F77697FB9F7B}"/>
              </a:ext>
            </a:extLst>
          </p:cNvPr>
          <p:cNvSpPr txBox="1"/>
          <p:nvPr/>
        </p:nvSpPr>
        <p:spPr>
          <a:xfrm flipH="1">
            <a:off x="6946487" y="2946193"/>
            <a:ext cx="1880417" cy="16265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Решение о включении проекта в перечень преференциальных инвестиционных проектов (уведомление в случае отказа)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43470-1DDB-4FFB-FF9A-90404CA338E4}"/>
              </a:ext>
            </a:extLst>
          </p:cNvPr>
          <p:cNvSpPr txBox="1"/>
          <p:nvPr/>
        </p:nvSpPr>
        <p:spPr>
          <a:xfrm>
            <a:off x="2017640" y="2199678"/>
            <a:ext cx="258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7AE6EF-DCFA-ECE6-2E47-5DE01E0C9E10}"/>
              </a:ext>
            </a:extLst>
          </p:cNvPr>
          <p:cNvSpPr txBox="1"/>
          <p:nvPr/>
        </p:nvSpPr>
        <p:spPr>
          <a:xfrm>
            <a:off x="4772539" y="2189986"/>
            <a:ext cx="258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29EFB1-1EA0-0563-6A46-93EB91F74621}"/>
              </a:ext>
            </a:extLst>
          </p:cNvPr>
          <p:cNvSpPr txBox="1"/>
          <p:nvPr/>
        </p:nvSpPr>
        <p:spPr>
          <a:xfrm>
            <a:off x="7572932" y="2193643"/>
            <a:ext cx="258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Правая фигурная скобка 20">
            <a:extLst>
              <a:ext uri="{FF2B5EF4-FFF2-40B4-BE49-F238E27FC236}">
                <a16:creationId xmlns:a16="http://schemas.microsoft.com/office/drawing/2014/main" id="{42BDD8B0-56F7-BA77-F912-45503CCEAE47}"/>
              </a:ext>
            </a:extLst>
          </p:cNvPr>
          <p:cNvSpPr/>
          <p:nvPr/>
        </p:nvSpPr>
        <p:spPr>
          <a:xfrm rot="16200000">
            <a:off x="3373807" y="691881"/>
            <a:ext cx="307777" cy="2705454"/>
          </a:xfrm>
          <a:prstGeom prst="rightBrace">
            <a:avLst>
              <a:gd name="adj1" fmla="val 31128"/>
              <a:gd name="adj2" fmla="val 47638"/>
            </a:avLst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7A2F70EE-1F2B-9FB0-EC14-9627678F7135}"/>
              </a:ext>
            </a:extLst>
          </p:cNvPr>
          <p:cNvSpPr/>
          <p:nvPr/>
        </p:nvSpPr>
        <p:spPr>
          <a:xfrm rot="16200000">
            <a:off x="6122215" y="620888"/>
            <a:ext cx="331308" cy="2814896"/>
          </a:xfrm>
          <a:prstGeom prst="rightBrace">
            <a:avLst>
              <a:gd name="adj1" fmla="val 36388"/>
              <a:gd name="adj2" fmla="val 47638"/>
            </a:avLst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BY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Google Shape;627;p58">
            <a:extLst>
              <a:ext uri="{FF2B5EF4-FFF2-40B4-BE49-F238E27FC236}">
                <a16:creationId xmlns:a16="http://schemas.microsoft.com/office/drawing/2014/main" id="{22848999-64D3-E62E-3AE1-51471D89EDC5}"/>
              </a:ext>
            </a:extLst>
          </p:cNvPr>
          <p:cNvSpPr txBox="1"/>
          <p:nvPr/>
        </p:nvSpPr>
        <p:spPr>
          <a:xfrm flipH="1">
            <a:off x="6433100" y="1382202"/>
            <a:ext cx="2524425" cy="49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Решение (уведомление)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0675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"/>
          <p:cNvSpPr txBox="1">
            <a:spLocks noGrp="1"/>
          </p:cNvSpPr>
          <p:nvPr>
            <p:ph type="subTitle" idx="3"/>
          </p:nvPr>
        </p:nvSpPr>
        <p:spPr>
          <a:xfrm>
            <a:off x="714608" y="3886342"/>
            <a:ext cx="3857381" cy="957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дифференцируется </a:t>
            </a:r>
            <a:r>
              <a:rPr lang="ru-RU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в зависимости от вида деятельности)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8" name="Google Shape;408;p45"/>
          <p:cNvSpPr txBox="1">
            <a:spLocks noGrp="1"/>
          </p:cNvSpPr>
          <p:nvPr>
            <p:ph type="subTitle" idx="4"/>
          </p:nvPr>
        </p:nvSpPr>
        <p:spPr>
          <a:xfrm>
            <a:off x="4903686" y="3886342"/>
            <a:ext cx="3333454" cy="900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(доля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собственных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средств, направляемых на реализацию проекта, должна составлять </a:t>
            </a:r>
            <a:b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не менее 15 %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от общих </a:t>
            </a:r>
            <a:r>
              <a:rPr lang="ru-RU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инвестзатрат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9" name="Google Shape;409;p45"/>
          <p:cNvSpPr txBox="1">
            <a:spLocks noGrp="1"/>
          </p:cNvSpPr>
          <p:nvPr>
            <p:ph type="subTitle" idx="5"/>
          </p:nvPr>
        </p:nvSpPr>
        <p:spPr>
          <a:xfrm>
            <a:off x="1390878" y="1435331"/>
            <a:ext cx="3014645" cy="851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Соответствует приоритетным видам деятельности</a:t>
            </a:r>
          </a:p>
        </p:txBody>
      </p:sp>
      <p:sp>
        <p:nvSpPr>
          <p:cNvPr id="410" name="Google Shape;410;p45"/>
          <p:cNvSpPr txBox="1">
            <a:spLocks noGrp="1"/>
          </p:cNvSpPr>
          <p:nvPr>
            <p:ph type="subTitle" idx="6"/>
          </p:nvPr>
        </p:nvSpPr>
        <p:spPr>
          <a:xfrm>
            <a:off x="1390877" y="3105631"/>
            <a:ext cx="2992505" cy="8302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Соответствует минимальному </a:t>
            </a:r>
            <a:br>
              <a:rPr lang="ru-RU" sz="1600" dirty="0"/>
            </a:br>
            <a:r>
              <a:rPr lang="ru-RU" sz="1600" dirty="0"/>
              <a:t>объему инвестиций</a:t>
            </a:r>
            <a:endParaRPr sz="1600" dirty="0"/>
          </a:p>
        </p:txBody>
      </p:sp>
      <p:sp>
        <p:nvSpPr>
          <p:cNvPr id="411" name="Google Shape;411;p45"/>
          <p:cNvSpPr txBox="1">
            <a:spLocks noGrp="1"/>
          </p:cNvSpPr>
          <p:nvPr>
            <p:ph type="subTitle" idx="7"/>
          </p:nvPr>
        </p:nvSpPr>
        <p:spPr>
          <a:xfrm>
            <a:off x="5477149" y="1484375"/>
            <a:ext cx="3288711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Экономически эффективный и финансово реализуемый</a:t>
            </a:r>
          </a:p>
        </p:txBody>
      </p:sp>
      <p:sp>
        <p:nvSpPr>
          <p:cNvPr id="412" name="Google Shape;412;p45"/>
          <p:cNvSpPr txBox="1">
            <a:spLocks noGrp="1"/>
          </p:cNvSpPr>
          <p:nvPr>
            <p:ph type="subTitle" idx="8"/>
          </p:nvPr>
        </p:nvSpPr>
        <p:spPr>
          <a:xfrm>
            <a:off x="5477149" y="3157956"/>
            <a:ext cx="256894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Доля собственных средств </a:t>
            </a:r>
            <a:r>
              <a:rPr lang="en-US" sz="1600" dirty="0"/>
              <a:t>&gt;</a:t>
            </a:r>
            <a:r>
              <a:rPr lang="ru-RU" sz="1600" dirty="0"/>
              <a:t>15%</a:t>
            </a:r>
            <a:endParaRPr sz="1600" dirty="0"/>
          </a:p>
        </p:txBody>
      </p:sp>
      <p:cxnSp>
        <p:nvCxnSpPr>
          <p:cNvPr id="414" name="Google Shape;414;p45"/>
          <p:cNvCxnSpPr/>
          <p:nvPr/>
        </p:nvCxnSpPr>
        <p:spPr>
          <a:xfrm>
            <a:off x="4572000" y="1484375"/>
            <a:ext cx="0" cy="29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" name="Google Shape;415;p45"/>
          <p:cNvSpPr/>
          <p:nvPr/>
        </p:nvSpPr>
        <p:spPr>
          <a:xfrm>
            <a:off x="720000" y="144498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5"/>
          <p:cNvSpPr/>
          <p:nvPr/>
        </p:nvSpPr>
        <p:spPr>
          <a:xfrm>
            <a:off x="4770450" y="144498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5"/>
          <p:cNvSpPr/>
          <p:nvPr/>
        </p:nvSpPr>
        <p:spPr>
          <a:xfrm>
            <a:off x="714608" y="318715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5"/>
          <p:cNvSpPr/>
          <p:nvPr/>
        </p:nvSpPr>
        <p:spPr>
          <a:xfrm>
            <a:off x="4770450" y="310563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5"/>
          <p:cNvSpPr/>
          <p:nvPr/>
        </p:nvSpPr>
        <p:spPr>
          <a:xfrm>
            <a:off x="820270" y="1545245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1838639" y="513973"/>
            <a:ext cx="5466721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4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1.1.</a:t>
            </a:r>
            <a:r>
              <a:rPr lang="ru-RU" sz="24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 к инвестпроекту: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46" name="Google Shape;9744;p85">
            <a:extLst>
              <a:ext uri="{FF2B5EF4-FFF2-40B4-BE49-F238E27FC236}">
                <a16:creationId xmlns:a16="http://schemas.microsoft.com/office/drawing/2014/main" id="{535387CD-38B5-4CE2-B4CF-31656BC96CAB}"/>
              </a:ext>
            </a:extLst>
          </p:cNvPr>
          <p:cNvGrpSpPr/>
          <p:nvPr/>
        </p:nvGrpSpPr>
        <p:grpSpPr>
          <a:xfrm>
            <a:off x="834524" y="3317737"/>
            <a:ext cx="344883" cy="343387"/>
            <a:chOff x="3097241" y="2433564"/>
            <a:chExt cx="344883" cy="343387"/>
          </a:xfrm>
          <a:solidFill>
            <a:schemeClr val="bg1"/>
          </a:solidFill>
        </p:grpSpPr>
        <p:sp>
          <p:nvSpPr>
            <p:cNvPr id="47" name="Google Shape;9745;p85">
              <a:extLst>
                <a:ext uri="{FF2B5EF4-FFF2-40B4-BE49-F238E27FC236}">
                  <a16:creationId xmlns:a16="http://schemas.microsoft.com/office/drawing/2014/main" id="{C98E1BF5-7246-4E90-8F88-F36AAF56D7FB}"/>
                </a:ext>
              </a:extLst>
            </p:cNvPr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46;p85">
              <a:extLst>
                <a:ext uri="{FF2B5EF4-FFF2-40B4-BE49-F238E27FC236}">
                  <a16:creationId xmlns:a16="http://schemas.microsoft.com/office/drawing/2014/main" id="{F408D5DC-9F92-4FBE-BA59-36105DBED2A0}"/>
                </a:ext>
              </a:extLst>
            </p:cNvPr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47;p85">
              <a:extLst>
                <a:ext uri="{FF2B5EF4-FFF2-40B4-BE49-F238E27FC236}">
                  <a16:creationId xmlns:a16="http://schemas.microsoft.com/office/drawing/2014/main" id="{4F74771E-4199-49D3-9489-B689836B9CE4}"/>
                </a:ext>
              </a:extLst>
            </p:cNvPr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48;p85">
              <a:extLst>
                <a:ext uri="{FF2B5EF4-FFF2-40B4-BE49-F238E27FC236}">
                  <a16:creationId xmlns:a16="http://schemas.microsoft.com/office/drawing/2014/main" id="{B02EBBF5-3B6D-4447-834A-E4A4C0BDAAC9}"/>
                </a:ext>
              </a:extLst>
            </p:cNvPr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49;p85">
              <a:extLst>
                <a:ext uri="{FF2B5EF4-FFF2-40B4-BE49-F238E27FC236}">
                  <a16:creationId xmlns:a16="http://schemas.microsoft.com/office/drawing/2014/main" id="{4F9BDFCC-B7DE-4CBD-913C-0CAB47DF5572}"/>
                </a:ext>
              </a:extLst>
            </p:cNvPr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50;p85">
              <a:extLst>
                <a:ext uri="{FF2B5EF4-FFF2-40B4-BE49-F238E27FC236}">
                  <a16:creationId xmlns:a16="http://schemas.microsoft.com/office/drawing/2014/main" id="{A8E7F6F1-E4CE-4F8C-BBFF-97FDECA9EC33}"/>
                </a:ext>
              </a:extLst>
            </p:cNvPr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9751;p85">
              <a:extLst>
                <a:ext uri="{FF2B5EF4-FFF2-40B4-BE49-F238E27FC236}">
                  <a16:creationId xmlns:a16="http://schemas.microsoft.com/office/drawing/2014/main" id="{FA1754E7-1260-4007-B31B-C57BBFDC0D3F}"/>
                </a:ext>
              </a:extLst>
            </p:cNvPr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52;p85">
              <a:extLst>
                <a:ext uri="{FF2B5EF4-FFF2-40B4-BE49-F238E27FC236}">
                  <a16:creationId xmlns:a16="http://schemas.microsoft.com/office/drawing/2014/main" id="{4DCA3F53-11B3-40EB-B77E-A138F34749F0}"/>
                </a:ext>
              </a:extLst>
            </p:cNvPr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53;p85">
              <a:extLst>
                <a:ext uri="{FF2B5EF4-FFF2-40B4-BE49-F238E27FC236}">
                  <a16:creationId xmlns:a16="http://schemas.microsoft.com/office/drawing/2014/main" id="{F3A3805B-0C0F-414F-8E72-BEB7B031AABC}"/>
                </a:ext>
              </a:extLst>
            </p:cNvPr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9891;p85">
            <a:extLst>
              <a:ext uri="{FF2B5EF4-FFF2-40B4-BE49-F238E27FC236}">
                <a16:creationId xmlns:a16="http://schemas.microsoft.com/office/drawing/2014/main" id="{DF4196BC-7E94-4FF4-B2E2-9899B323791A}"/>
              </a:ext>
            </a:extLst>
          </p:cNvPr>
          <p:cNvGrpSpPr/>
          <p:nvPr/>
        </p:nvGrpSpPr>
        <p:grpSpPr>
          <a:xfrm>
            <a:off x="4903686" y="1556658"/>
            <a:ext cx="299768" cy="300090"/>
            <a:chOff x="3539102" y="2427549"/>
            <a:chExt cx="355099" cy="355481"/>
          </a:xfrm>
          <a:solidFill>
            <a:schemeClr val="bg1"/>
          </a:solidFill>
        </p:grpSpPr>
        <p:sp>
          <p:nvSpPr>
            <p:cNvPr id="57" name="Google Shape;9892;p85">
              <a:extLst>
                <a:ext uri="{FF2B5EF4-FFF2-40B4-BE49-F238E27FC236}">
                  <a16:creationId xmlns:a16="http://schemas.microsoft.com/office/drawing/2014/main" id="{EC3D862E-2FEA-4BF7-A986-A70CC3F2B2F8}"/>
                </a:ext>
              </a:extLst>
            </p:cNvPr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93;p85">
              <a:extLst>
                <a:ext uri="{FF2B5EF4-FFF2-40B4-BE49-F238E27FC236}">
                  <a16:creationId xmlns:a16="http://schemas.microsoft.com/office/drawing/2014/main" id="{0F3F5A5B-8709-4CE2-95F4-620B3E3C207F}"/>
                </a:ext>
              </a:extLst>
            </p:cNvPr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9933;p85">
            <a:extLst>
              <a:ext uri="{FF2B5EF4-FFF2-40B4-BE49-F238E27FC236}">
                <a16:creationId xmlns:a16="http://schemas.microsoft.com/office/drawing/2014/main" id="{2970D9DB-3698-4966-9AF3-4C73F2100CCC}"/>
              </a:ext>
            </a:extLst>
          </p:cNvPr>
          <p:cNvGrpSpPr/>
          <p:nvPr/>
        </p:nvGrpSpPr>
        <p:grpSpPr>
          <a:xfrm>
            <a:off x="4879219" y="3234444"/>
            <a:ext cx="353954" cy="318880"/>
            <a:chOff x="3988156" y="3380210"/>
            <a:chExt cx="353954" cy="318880"/>
          </a:xfrm>
          <a:solidFill>
            <a:schemeClr val="bg1"/>
          </a:solidFill>
        </p:grpSpPr>
        <p:sp>
          <p:nvSpPr>
            <p:cNvPr id="60" name="Google Shape;9934;p85">
              <a:extLst>
                <a:ext uri="{FF2B5EF4-FFF2-40B4-BE49-F238E27FC236}">
                  <a16:creationId xmlns:a16="http://schemas.microsoft.com/office/drawing/2014/main" id="{B3F4433E-2EC1-42B4-9012-A125DDE71D96}"/>
                </a:ext>
              </a:extLst>
            </p:cNvPr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935;p85">
              <a:extLst>
                <a:ext uri="{FF2B5EF4-FFF2-40B4-BE49-F238E27FC236}">
                  <a16:creationId xmlns:a16="http://schemas.microsoft.com/office/drawing/2014/main" id="{54454A72-F1D9-4C67-98EF-A5AAA6E62DBA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936;p85">
              <a:extLst>
                <a:ext uri="{FF2B5EF4-FFF2-40B4-BE49-F238E27FC236}">
                  <a16:creationId xmlns:a16="http://schemas.microsoft.com/office/drawing/2014/main" id="{FFF575AC-D97A-46B6-90A5-CCCC909473A8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37;p85">
              <a:extLst>
                <a:ext uri="{FF2B5EF4-FFF2-40B4-BE49-F238E27FC236}">
                  <a16:creationId xmlns:a16="http://schemas.microsoft.com/office/drawing/2014/main" id="{A9E96C3F-E81D-466B-994B-A6C9CFD56F74}"/>
                </a:ext>
              </a:extLst>
            </p:cNvPr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938;p85">
              <a:extLst>
                <a:ext uri="{FF2B5EF4-FFF2-40B4-BE49-F238E27FC236}">
                  <a16:creationId xmlns:a16="http://schemas.microsoft.com/office/drawing/2014/main" id="{4600F81F-5CBB-4D6F-9915-9E3A4F758845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3541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34EC042-BADD-490B-8834-0E12462FA07F}"/>
              </a:ext>
            </a:extLst>
          </p:cNvPr>
          <p:cNvSpPr txBox="1"/>
          <p:nvPr/>
        </p:nvSpPr>
        <p:spPr>
          <a:xfrm>
            <a:off x="457376" y="1652658"/>
            <a:ext cx="2378035" cy="300338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 без проведения аукциона </a:t>
            </a: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земельного участка, включенного в перечень 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участков для реализации инвестпроектов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земельного налога и арендной платы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 период реализации проекта</a:t>
            </a: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внесения платы за право аренды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земельного участка</a:t>
            </a: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возмещения потерь сельскохозяйственного и лесохозяйственного производства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, связанных с изъятием земельного участка</a:t>
            </a:r>
            <a:endParaRPr lang="ru-BY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18A7A3-9F0B-416A-AF8C-7DC90A19A0A2}"/>
              </a:ext>
            </a:extLst>
          </p:cNvPr>
          <p:cNvSpPr txBox="1"/>
          <p:nvPr/>
        </p:nvSpPr>
        <p:spPr>
          <a:xfrm>
            <a:off x="3028950" y="1654709"/>
            <a:ext cx="3279641" cy="314445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ввозных таможенных пошлин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, взимаемых таможенными органами при ввозе технологического оборудования, комплектующих и запасных частей к нему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налога на прибыль 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безвозмездной передаче и безвозмездном получении капитальных строений (зданий, сооружений), изолированных помещений, объектов незавершенного капитального строительства и иных основных средств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вычета в полном объеме НДС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, предъявленных при приобретении на территории РБ (уплаченных при ввозе на территорию РБ) товаров (работ, услуг), имущественных прав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государственной пошлины за выдачу 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специальных разрешений на право занятия трудовой деятельностью в Р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endParaRPr lang="ru-BY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Google Shape;285;p38">
            <a:extLst>
              <a:ext uri="{FF2B5EF4-FFF2-40B4-BE49-F238E27FC236}">
                <a16:creationId xmlns:a16="http://schemas.microsoft.com/office/drawing/2014/main" id="{C10D0C30-595C-4E11-A118-230D8A56A5EA}"/>
              </a:ext>
            </a:extLst>
          </p:cNvPr>
          <p:cNvSpPr txBox="1">
            <a:spLocks/>
          </p:cNvSpPr>
          <p:nvPr/>
        </p:nvSpPr>
        <p:spPr>
          <a:xfrm>
            <a:off x="525956" y="1159310"/>
            <a:ext cx="2378035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/>
              <a:t>Земельные участки</a:t>
            </a:r>
            <a:endParaRPr lang="ru-BY" sz="1200" dirty="0"/>
          </a:p>
        </p:txBody>
      </p:sp>
      <p:sp>
        <p:nvSpPr>
          <p:cNvPr id="25" name="Google Shape;285;p38">
            <a:extLst>
              <a:ext uri="{FF2B5EF4-FFF2-40B4-BE49-F238E27FC236}">
                <a16:creationId xmlns:a16="http://schemas.microsoft.com/office/drawing/2014/main" id="{88E307E4-4D44-4CCD-84E9-E2621B9FB556}"/>
              </a:ext>
            </a:extLst>
          </p:cNvPr>
          <p:cNvSpPr txBox="1">
            <a:spLocks/>
          </p:cNvSpPr>
          <p:nvPr/>
        </p:nvSpPr>
        <p:spPr>
          <a:xfrm>
            <a:off x="3219629" y="1159310"/>
            <a:ext cx="2861411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/>
              <a:t>Налоги и пошлины</a:t>
            </a:r>
            <a:endParaRPr lang="ru-BY" sz="12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B677A73-E52C-4865-A68C-9D640D5D8B8B}"/>
              </a:ext>
            </a:extLst>
          </p:cNvPr>
          <p:cNvSpPr txBox="1">
            <a:spLocks/>
          </p:cNvSpPr>
          <p:nvPr/>
        </p:nvSpPr>
        <p:spPr>
          <a:xfrm>
            <a:off x="1432529" y="129015"/>
            <a:ext cx="6944555" cy="910000"/>
          </a:xfrm>
          <a:prstGeom prst="rect">
            <a:avLst/>
          </a:prstGeom>
          <a:noFill/>
          <a:ln>
            <a:noFill/>
          </a:ln>
          <a:effectLst>
            <a:outerShdw blurRad="50800" dist="25400" dir="342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3.4</a:t>
            </a:r>
            <a:r>
              <a:rPr lang="ru-RU" sz="1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Льготы и преференции, предоставляемые</a:t>
            </a:r>
            <a:b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 преференциальным инвестиционным проектам</a:t>
            </a:r>
            <a:r>
              <a:rPr lang="ru-RU" sz="16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а также при реализации инвестпроекта по концессионным договорам</a:t>
            </a:r>
            <a:endParaRPr lang="ru-BY" sz="1600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Google Shape;285;p38">
            <a:extLst>
              <a:ext uri="{FF2B5EF4-FFF2-40B4-BE49-F238E27FC236}">
                <a16:creationId xmlns:a16="http://schemas.microsoft.com/office/drawing/2014/main" id="{64E3B927-892C-475A-B2A8-8EB665D50963}"/>
              </a:ext>
            </a:extLst>
          </p:cNvPr>
          <p:cNvSpPr txBox="1">
            <a:spLocks/>
          </p:cNvSpPr>
          <p:nvPr/>
        </p:nvSpPr>
        <p:spPr>
          <a:xfrm>
            <a:off x="6396678" y="1163357"/>
            <a:ext cx="2306917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/>
              <a:t>Строительство</a:t>
            </a:r>
            <a:endParaRPr lang="ru-BY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7F56D-CB42-479A-AC6F-66132380816C}"/>
              </a:ext>
            </a:extLst>
          </p:cNvPr>
          <p:cNvSpPr txBox="1"/>
          <p:nvPr/>
        </p:nvSpPr>
        <p:spPr>
          <a:xfrm>
            <a:off x="6330780" y="1660752"/>
            <a:ext cx="2438712" cy="25673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определение </a:t>
            </a:r>
            <a:r>
              <a:rPr lang="ru-BY" sz="11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без проведения установленных законодательством процедур </a:t>
            </a:r>
            <a:r>
              <a:rPr lang="ru-BY" sz="11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подрядчика в строительной деятельности или разработчика проектной документации, поставщиков товаров, исполнителей услуг </a:t>
            </a:r>
            <a:r>
              <a:rPr lang="ru-RU" sz="11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/>
            </a:r>
            <a:br>
              <a:rPr lang="ru-RU" sz="11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</a:br>
            <a:r>
              <a:rPr lang="ru-BY" sz="11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для строительства объектов</a:t>
            </a: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параллельное</a:t>
            </a:r>
            <a:r>
              <a:rPr lang="ru-RU" sz="11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 </a:t>
            </a:r>
            <a:r>
              <a:rPr lang="ru-BY" sz="11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проектирование </a:t>
            </a:r>
            <a:r>
              <a:rPr lang="ru-RU" sz="11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(выделение в строительном проекте этапов работ с выполнением работ по строительству объектов на текущем этапе одновременно с выполнением проектных работ </a:t>
            </a:r>
            <a:br>
              <a:rPr lang="ru-RU" sz="11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</a:br>
            <a:r>
              <a:rPr lang="ru-RU" sz="11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на последующие этапы) </a:t>
            </a:r>
            <a:endParaRPr lang="ru-BY" sz="1100" dirty="0">
              <a:latin typeface="Segoe UI" panose="020B0502040204020203" pitchFamily="34" charset="0"/>
              <a:ea typeface="Jost" panose="020B060402020202020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95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34EC042-BADD-490B-8834-0E12462FA07F}"/>
              </a:ext>
            </a:extLst>
          </p:cNvPr>
          <p:cNvSpPr txBox="1"/>
          <p:nvPr/>
        </p:nvSpPr>
        <p:spPr>
          <a:xfrm>
            <a:off x="457376" y="1652658"/>
            <a:ext cx="2378035" cy="300338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</a:t>
            </a:r>
            <a:r>
              <a:rPr lang="ru-BY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без проведения аукциона </a:t>
            </a:r>
            <a:r>
              <a:rPr lang="ru-BY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земельного участка, включенного в перечень </a:t>
            </a:r>
            <a:r>
              <a:rPr lang="ru-BY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участков для реализации инвестпроектов</a:t>
            </a:r>
            <a:endParaRPr lang="ru-RU" sz="1100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земельного налога и арендной платы </a:t>
            </a:r>
            <a:r>
              <a:rPr lang="ru-RU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период реализации проекта</a:t>
            </a: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внесения платы за право аренды </a:t>
            </a:r>
            <a:r>
              <a:rPr lang="ru-RU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земельного участка</a:t>
            </a: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возмещения потерь сельскохозяйственного и лесохозяйственного производства</a:t>
            </a:r>
            <a:r>
              <a:rPr lang="ru-RU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связанных с изъятием земельного участка</a:t>
            </a:r>
            <a:endParaRPr lang="ru-BY" sz="1100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18A7A3-9F0B-416A-AF8C-7DC90A19A0A2}"/>
              </a:ext>
            </a:extLst>
          </p:cNvPr>
          <p:cNvSpPr txBox="1"/>
          <p:nvPr/>
        </p:nvSpPr>
        <p:spPr>
          <a:xfrm>
            <a:off x="3028950" y="1654709"/>
            <a:ext cx="3279641" cy="314445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ввозных таможенных пошлин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, взимаемых таможенными органами при ввозе технологического оборудования, комплектующих и запасных частей к нему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налога на прибыль </a:t>
            </a:r>
            <a:r>
              <a:rPr lang="ru-BY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безвозмездной передаче и безвозмездном получении капитальных строений (зданий, сооружений), изолированных помещений, объектов незавершенного капитального строительства и иных основных средств</a:t>
            </a:r>
            <a:endParaRPr lang="ru-RU" sz="1100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вычета в полном объеме НДС</a:t>
            </a:r>
            <a:r>
              <a:rPr lang="ru-BY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предъявленных при приобретении на территории РБ (уплаченных при ввозе на территорию РБ) товаров (работ, услуг), имущественных прав</a:t>
            </a:r>
            <a:endParaRPr lang="ru-RU" sz="1100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государственной пошлины за выдачу </a:t>
            </a:r>
            <a:r>
              <a:rPr lang="ru-BY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специальных разрешений на право занятия трудовой деятельностью в Р</a:t>
            </a:r>
            <a:r>
              <a:rPr lang="ru-RU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endParaRPr lang="ru-BY" sz="1100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Google Shape;285;p38">
            <a:extLst>
              <a:ext uri="{FF2B5EF4-FFF2-40B4-BE49-F238E27FC236}">
                <a16:creationId xmlns:a16="http://schemas.microsoft.com/office/drawing/2014/main" id="{C10D0C30-595C-4E11-A118-230D8A56A5EA}"/>
              </a:ext>
            </a:extLst>
          </p:cNvPr>
          <p:cNvSpPr txBox="1">
            <a:spLocks/>
          </p:cNvSpPr>
          <p:nvPr/>
        </p:nvSpPr>
        <p:spPr>
          <a:xfrm>
            <a:off x="525956" y="1159310"/>
            <a:ext cx="2378035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Земельные участки</a:t>
            </a:r>
            <a:endParaRPr lang="ru-BY" sz="1200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Google Shape;285;p38">
            <a:extLst>
              <a:ext uri="{FF2B5EF4-FFF2-40B4-BE49-F238E27FC236}">
                <a16:creationId xmlns:a16="http://schemas.microsoft.com/office/drawing/2014/main" id="{88E307E4-4D44-4CCD-84E9-E2621B9FB556}"/>
              </a:ext>
            </a:extLst>
          </p:cNvPr>
          <p:cNvSpPr txBox="1">
            <a:spLocks/>
          </p:cNvSpPr>
          <p:nvPr/>
        </p:nvSpPr>
        <p:spPr>
          <a:xfrm>
            <a:off x="3219629" y="1159310"/>
            <a:ext cx="2861411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/>
              <a:t>Налоги и пошлины</a:t>
            </a:r>
            <a:endParaRPr lang="ru-BY" sz="12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B677A73-E52C-4865-A68C-9D640D5D8B8B}"/>
              </a:ext>
            </a:extLst>
          </p:cNvPr>
          <p:cNvSpPr txBox="1">
            <a:spLocks/>
          </p:cNvSpPr>
          <p:nvPr/>
        </p:nvSpPr>
        <p:spPr>
          <a:xfrm>
            <a:off x="1432529" y="129015"/>
            <a:ext cx="6944555" cy="910000"/>
          </a:xfrm>
          <a:prstGeom prst="rect">
            <a:avLst/>
          </a:prstGeom>
          <a:noFill/>
          <a:ln>
            <a:noFill/>
          </a:ln>
          <a:effectLst>
            <a:outerShdw blurRad="50800" dist="25400" dir="342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6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ru-RU" sz="1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.4</a:t>
            </a:r>
            <a:r>
              <a:rPr lang="ru-RU" sz="1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Льготы и преференции, предоставляемые</a:t>
            </a:r>
            <a:b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 преференциальным инвестиционным проектам</a:t>
            </a:r>
            <a:r>
              <a:rPr lang="ru-RU" sz="16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а также при реализации инвестпроекта по концессионным договорам</a:t>
            </a:r>
            <a:endParaRPr lang="ru-BY" sz="1600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Google Shape;285;p38">
            <a:extLst>
              <a:ext uri="{FF2B5EF4-FFF2-40B4-BE49-F238E27FC236}">
                <a16:creationId xmlns:a16="http://schemas.microsoft.com/office/drawing/2014/main" id="{64E3B927-892C-475A-B2A8-8EB665D50963}"/>
              </a:ext>
            </a:extLst>
          </p:cNvPr>
          <p:cNvSpPr txBox="1">
            <a:spLocks/>
          </p:cNvSpPr>
          <p:nvPr/>
        </p:nvSpPr>
        <p:spPr>
          <a:xfrm>
            <a:off x="6396678" y="1163357"/>
            <a:ext cx="2306917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Строительство</a:t>
            </a:r>
            <a:endParaRPr lang="ru-BY" sz="1200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7F56D-CB42-479A-AC6F-66132380816C}"/>
              </a:ext>
            </a:extLst>
          </p:cNvPr>
          <p:cNvSpPr txBox="1"/>
          <p:nvPr/>
        </p:nvSpPr>
        <p:spPr>
          <a:xfrm>
            <a:off x="6330780" y="1660752"/>
            <a:ext cx="2438712" cy="256736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определение </a:t>
            </a:r>
            <a:r>
              <a:rPr lang="ru-BY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без проведения установленных законодательством процедур </a:t>
            </a:r>
            <a:r>
              <a:rPr lang="ru-BY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подрядчика в строительной деятельности или разработчика проектной документации, поставщиков товаров, исполнителей услуг </a:t>
            </a:r>
            <a:r>
              <a:rPr lang="ru-RU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/>
            </a:r>
            <a:br>
              <a:rPr lang="ru-RU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</a:br>
            <a:r>
              <a:rPr lang="ru-BY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для строительства объектов</a:t>
            </a:r>
          </a:p>
          <a:p>
            <a:pPr marL="171450" indent="-14400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параллельное</a:t>
            </a:r>
            <a:r>
              <a:rPr lang="ru-RU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 </a:t>
            </a:r>
            <a:r>
              <a:rPr lang="ru-BY" sz="1100" b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проектирование </a:t>
            </a:r>
            <a:r>
              <a:rPr lang="ru-RU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(выделение в строительном проекте этапов работ с выполнением работ по строительству объектов на текущем этапе одновременно с выполнением проектных работ </a:t>
            </a:r>
            <a:br>
              <a:rPr lang="ru-RU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на последующие этапы) </a:t>
            </a:r>
            <a:endParaRPr lang="ru-BY" sz="1100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ea typeface="Jost" panose="020B0604020202020204" charset="-52"/>
              <a:cs typeface="Segoe UI" panose="020B0502040204020203" pitchFamily="34" charset="0"/>
            </a:endParaRPr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6FED1AC3-DA82-8A6B-7DDC-350887756BF2}"/>
              </a:ext>
            </a:extLst>
          </p:cNvPr>
          <p:cNvSpPr/>
          <p:nvPr/>
        </p:nvSpPr>
        <p:spPr>
          <a:xfrm>
            <a:off x="6396678" y="1224735"/>
            <a:ext cx="2438712" cy="3003386"/>
          </a:xfrm>
          <a:custGeom>
            <a:avLst/>
            <a:gdLst>
              <a:gd name="connsiteX0" fmla="*/ 0 w 2438712"/>
              <a:gd name="connsiteY0" fmla="*/ 406460 h 3003386"/>
              <a:gd name="connsiteX1" fmla="*/ 406460 w 2438712"/>
              <a:gd name="connsiteY1" fmla="*/ 0 h 3003386"/>
              <a:gd name="connsiteX2" fmla="*/ 406452 w 2438712"/>
              <a:gd name="connsiteY2" fmla="*/ 0 h 3003386"/>
              <a:gd name="connsiteX3" fmla="*/ 406452 w 2438712"/>
              <a:gd name="connsiteY3" fmla="*/ 0 h 3003386"/>
              <a:gd name="connsiteX4" fmla="*/ 699097 w 2438712"/>
              <a:gd name="connsiteY4" fmla="*/ 0 h 3003386"/>
              <a:gd name="connsiteX5" fmla="*/ 1016130 w 2438712"/>
              <a:gd name="connsiteY5" fmla="*/ 0 h 3003386"/>
              <a:gd name="connsiteX6" fmla="*/ 1544513 w 2438712"/>
              <a:gd name="connsiteY6" fmla="*/ 0 h 3003386"/>
              <a:gd name="connsiteX7" fmla="*/ 2032252 w 2438712"/>
              <a:gd name="connsiteY7" fmla="*/ 0 h 3003386"/>
              <a:gd name="connsiteX8" fmla="*/ 2438712 w 2438712"/>
              <a:gd name="connsiteY8" fmla="*/ 406460 h 3003386"/>
              <a:gd name="connsiteX9" fmla="*/ 2438712 w 2438712"/>
              <a:gd name="connsiteY9" fmla="*/ 500564 h 3003386"/>
              <a:gd name="connsiteX10" fmla="*/ 2438712 w 2438712"/>
              <a:gd name="connsiteY10" fmla="*/ 500564 h 3003386"/>
              <a:gd name="connsiteX11" fmla="*/ 2438712 w 2438712"/>
              <a:gd name="connsiteY11" fmla="*/ 868479 h 3003386"/>
              <a:gd name="connsiteX12" fmla="*/ 2438712 w 2438712"/>
              <a:gd name="connsiteY12" fmla="*/ 1251411 h 3003386"/>
              <a:gd name="connsiteX13" fmla="*/ 2438712 w 2438712"/>
              <a:gd name="connsiteY13" fmla="*/ 1673006 h 3003386"/>
              <a:gd name="connsiteX14" fmla="*/ 2438712 w 2438712"/>
              <a:gd name="connsiteY14" fmla="*/ 2094600 h 3003386"/>
              <a:gd name="connsiteX15" fmla="*/ 2438712 w 2438712"/>
              <a:gd name="connsiteY15" fmla="*/ 2596926 h 3003386"/>
              <a:gd name="connsiteX16" fmla="*/ 2032252 w 2438712"/>
              <a:gd name="connsiteY16" fmla="*/ 3003386 h 3003386"/>
              <a:gd name="connsiteX17" fmla="*/ 1503869 w 2438712"/>
              <a:gd name="connsiteY17" fmla="*/ 3003386 h 3003386"/>
              <a:gd name="connsiteX18" fmla="*/ 1016130 w 2438712"/>
              <a:gd name="connsiteY18" fmla="*/ 3003386 h 3003386"/>
              <a:gd name="connsiteX19" fmla="*/ 711291 w 2438712"/>
              <a:gd name="connsiteY19" fmla="*/ 3003386 h 3003386"/>
              <a:gd name="connsiteX20" fmla="*/ 406452 w 2438712"/>
              <a:gd name="connsiteY20" fmla="*/ 3003386 h 3003386"/>
              <a:gd name="connsiteX21" fmla="*/ 406452 w 2438712"/>
              <a:gd name="connsiteY21" fmla="*/ 3003386 h 3003386"/>
              <a:gd name="connsiteX22" fmla="*/ 406460 w 2438712"/>
              <a:gd name="connsiteY22" fmla="*/ 3003386 h 3003386"/>
              <a:gd name="connsiteX23" fmla="*/ 0 w 2438712"/>
              <a:gd name="connsiteY23" fmla="*/ 2596926 h 3003386"/>
              <a:gd name="connsiteX24" fmla="*/ 0 w 2438712"/>
              <a:gd name="connsiteY24" fmla="*/ 2134966 h 3003386"/>
              <a:gd name="connsiteX25" fmla="*/ 0 w 2438712"/>
              <a:gd name="connsiteY25" fmla="*/ 1686461 h 3003386"/>
              <a:gd name="connsiteX26" fmla="*/ 0 w 2438712"/>
              <a:gd name="connsiteY26" fmla="*/ 1251411 h 3003386"/>
              <a:gd name="connsiteX27" fmla="*/ -239835 w 2438712"/>
              <a:gd name="connsiteY27" fmla="*/ 991443 h 3003386"/>
              <a:gd name="connsiteX28" fmla="*/ -479670 w 2438712"/>
              <a:gd name="connsiteY28" fmla="*/ 731475 h 3003386"/>
              <a:gd name="connsiteX29" fmla="*/ 0 w 2438712"/>
              <a:gd name="connsiteY29" fmla="*/ 500564 h 3003386"/>
              <a:gd name="connsiteX30" fmla="*/ 0 w 2438712"/>
              <a:gd name="connsiteY30" fmla="*/ 406460 h 30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38712" h="3003386" fill="none" extrusionOk="0">
                <a:moveTo>
                  <a:pt x="0" y="406460"/>
                </a:moveTo>
                <a:cubicBezTo>
                  <a:pt x="28381" y="203441"/>
                  <a:pt x="204446" y="-34621"/>
                  <a:pt x="406460" y="0"/>
                </a:cubicBezTo>
                <a:lnTo>
                  <a:pt x="406452" y="0"/>
                </a:lnTo>
                <a:lnTo>
                  <a:pt x="406452" y="0"/>
                </a:lnTo>
                <a:cubicBezTo>
                  <a:pt x="535937" y="-6220"/>
                  <a:pt x="573767" y="26692"/>
                  <a:pt x="699097" y="0"/>
                </a:cubicBezTo>
                <a:cubicBezTo>
                  <a:pt x="824428" y="-26692"/>
                  <a:pt x="928785" y="8817"/>
                  <a:pt x="1016130" y="0"/>
                </a:cubicBezTo>
                <a:cubicBezTo>
                  <a:pt x="1175289" y="-12392"/>
                  <a:pt x="1381919" y="17936"/>
                  <a:pt x="1544513" y="0"/>
                </a:cubicBezTo>
                <a:cubicBezTo>
                  <a:pt x="1707107" y="-17936"/>
                  <a:pt x="1900341" y="15698"/>
                  <a:pt x="2032252" y="0"/>
                </a:cubicBezTo>
                <a:cubicBezTo>
                  <a:pt x="2272497" y="-23382"/>
                  <a:pt x="2432126" y="192890"/>
                  <a:pt x="2438712" y="406460"/>
                </a:cubicBezTo>
                <a:cubicBezTo>
                  <a:pt x="2443717" y="433538"/>
                  <a:pt x="2428677" y="467602"/>
                  <a:pt x="2438712" y="500564"/>
                </a:cubicBezTo>
                <a:lnTo>
                  <a:pt x="2438712" y="500564"/>
                </a:lnTo>
                <a:cubicBezTo>
                  <a:pt x="2471502" y="646909"/>
                  <a:pt x="2432014" y="781054"/>
                  <a:pt x="2438712" y="868479"/>
                </a:cubicBezTo>
                <a:cubicBezTo>
                  <a:pt x="2445410" y="955905"/>
                  <a:pt x="2436100" y="1074294"/>
                  <a:pt x="2438712" y="1251411"/>
                </a:cubicBezTo>
                <a:cubicBezTo>
                  <a:pt x="2487039" y="1433062"/>
                  <a:pt x="2414264" y="1502913"/>
                  <a:pt x="2438712" y="1673006"/>
                </a:cubicBezTo>
                <a:cubicBezTo>
                  <a:pt x="2463160" y="1843099"/>
                  <a:pt x="2433794" y="1999231"/>
                  <a:pt x="2438712" y="2094600"/>
                </a:cubicBezTo>
                <a:cubicBezTo>
                  <a:pt x="2443630" y="2189969"/>
                  <a:pt x="2431629" y="2478712"/>
                  <a:pt x="2438712" y="2596926"/>
                </a:cubicBezTo>
                <a:cubicBezTo>
                  <a:pt x="2433010" y="2824522"/>
                  <a:pt x="2265604" y="3051691"/>
                  <a:pt x="2032252" y="3003386"/>
                </a:cubicBezTo>
                <a:cubicBezTo>
                  <a:pt x="1837512" y="3015781"/>
                  <a:pt x="1630690" y="2969813"/>
                  <a:pt x="1503869" y="3003386"/>
                </a:cubicBezTo>
                <a:cubicBezTo>
                  <a:pt x="1377048" y="3036959"/>
                  <a:pt x="1176732" y="2951334"/>
                  <a:pt x="1016130" y="3003386"/>
                </a:cubicBezTo>
                <a:cubicBezTo>
                  <a:pt x="866723" y="3015697"/>
                  <a:pt x="803703" y="2970081"/>
                  <a:pt x="711291" y="3003386"/>
                </a:cubicBezTo>
                <a:cubicBezTo>
                  <a:pt x="618879" y="3036691"/>
                  <a:pt x="480031" y="2996503"/>
                  <a:pt x="406452" y="3003386"/>
                </a:cubicBezTo>
                <a:lnTo>
                  <a:pt x="406452" y="3003386"/>
                </a:lnTo>
                <a:lnTo>
                  <a:pt x="406460" y="3003386"/>
                </a:lnTo>
                <a:cubicBezTo>
                  <a:pt x="187577" y="3014464"/>
                  <a:pt x="-20836" y="2875404"/>
                  <a:pt x="0" y="2596926"/>
                </a:cubicBezTo>
                <a:cubicBezTo>
                  <a:pt x="-27593" y="2483996"/>
                  <a:pt x="42873" y="2267961"/>
                  <a:pt x="0" y="2134966"/>
                </a:cubicBezTo>
                <a:cubicBezTo>
                  <a:pt x="-42873" y="2001971"/>
                  <a:pt x="51609" y="1812132"/>
                  <a:pt x="0" y="1686461"/>
                </a:cubicBezTo>
                <a:cubicBezTo>
                  <a:pt x="-51609" y="1560790"/>
                  <a:pt x="15641" y="1408730"/>
                  <a:pt x="0" y="1251411"/>
                </a:cubicBezTo>
                <a:cubicBezTo>
                  <a:pt x="-61176" y="1203004"/>
                  <a:pt x="-110904" y="1109801"/>
                  <a:pt x="-239835" y="991443"/>
                </a:cubicBezTo>
                <a:cubicBezTo>
                  <a:pt x="-368766" y="873085"/>
                  <a:pt x="-361739" y="798385"/>
                  <a:pt x="-479670" y="731475"/>
                </a:cubicBezTo>
                <a:cubicBezTo>
                  <a:pt x="-292293" y="626692"/>
                  <a:pt x="-161788" y="622673"/>
                  <a:pt x="0" y="500564"/>
                </a:cubicBezTo>
                <a:cubicBezTo>
                  <a:pt x="-11062" y="478499"/>
                  <a:pt x="11115" y="439432"/>
                  <a:pt x="0" y="406460"/>
                </a:cubicBezTo>
                <a:close/>
              </a:path>
              <a:path w="2438712" h="3003386" stroke="0" extrusionOk="0">
                <a:moveTo>
                  <a:pt x="0" y="406460"/>
                </a:moveTo>
                <a:cubicBezTo>
                  <a:pt x="-39816" y="213112"/>
                  <a:pt x="168355" y="-35286"/>
                  <a:pt x="406460" y="0"/>
                </a:cubicBezTo>
                <a:lnTo>
                  <a:pt x="406452" y="0"/>
                </a:lnTo>
                <a:lnTo>
                  <a:pt x="406452" y="0"/>
                </a:lnTo>
                <a:cubicBezTo>
                  <a:pt x="541606" y="-6647"/>
                  <a:pt x="631642" y="900"/>
                  <a:pt x="705194" y="0"/>
                </a:cubicBezTo>
                <a:cubicBezTo>
                  <a:pt x="778746" y="-900"/>
                  <a:pt x="903453" y="29266"/>
                  <a:pt x="1016130" y="0"/>
                </a:cubicBezTo>
                <a:cubicBezTo>
                  <a:pt x="1236843" y="-31245"/>
                  <a:pt x="1419251" y="12319"/>
                  <a:pt x="1534352" y="0"/>
                </a:cubicBezTo>
                <a:cubicBezTo>
                  <a:pt x="1649453" y="-12319"/>
                  <a:pt x="1866366" y="58658"/>
                  <a:pt x="2032252" y="0"/>
                </a:cubicBezTo>
                <a:cubicBezTo>
                  <a:pt x="2279699" y="23668"/>
                  <a:pt x="2408165" y="164925"/>
                  <a:pt x="2438712" y="406460"/>
                </a:cubicBezTo>
                <a:cubicBezTo>
                  <a:pt x="2447103" y="446282"/>
                  <a:pt x="2438342" y="479148"/>
                  <a:pt x="2438712" y="500564"/>
                </a:cubicBezTo>
                <a:lnTo>
                  <a:pt x="2438712" y="500564"/>
                </a:lnTo>
                <a:cubicBezTo>
                  <a:pt x="2454208" y="680662"/>
                  <a:pt x="2430027" y="734432"/>
                  <a:pt x="2438712" y="875988"/>
                </a:cubicBezTo>
                <a:cubicBezTo>
                  <a:pt x="2447397" y="1017544"/>
                  <a:pt x="2431716" y="1147836"/>
                  <a:pt x="2438712" y="1251411"/>
                </a:cubicBezTo>
                <a:cubicBezTo>
                  <a:pt x="2477132" y="1398441"/>
                  <a:pt x="2386027" y="1514387"/>
                  <a:pt x="2438712" y="1699916"/>
                </a:cubicBezTo>
                <a:cubicBezTo>
                  <a:pt x="2491397" y="1885445"/>
                  <a:pt x="2416766" y="2050806"/>
                  <a:pt x="2438712" y="2161876"/>
                </a:cubicBezTo>
                <a:cubicBezTo>
                  <a:pt x="2460658" y="2272946"/>
                  <a:pt x="2417338" y="2412459"/>
                  <a:pt x="2438712" y="2596926"/>
                </a:cubicBezTo>
                <a:cubicBezTo>
                  <a:pt x="2452854" y="2835599"/>
                  <a:pt x="2259747" y="2948766"/>
                  <a:pt x="2032252" y="3003386"/>
                </a:cubicBezTo>
                <a:cubicBezTo>
                  <a:pt x="1824468" y="3064415"/>
                  <a:pt x="1679294" y="2991307"/>
                  <a:pt x="1503869" y="3003386"/>
                </a:cubicBezTo>
                <a:cubicBezTo>
                  <a:pt x="1328444" y="3015465"/>
                  <a:pt x="1250235" y="2998213"/>
                  <a:pt x="1016130" y="3003386"/>
                </a:cubicBezTo>
                <a:cubicBezTo>
                  <a:pt x="923075" y="3032776"/>
                  <a:pt x="855486" y="2990767"/>
                  <a:pt x="729581" y="3003386"/>
                </a:cubicBezTo>
                <a:cubicBezTo>
                  <a:pt x="603676" y="3016005"/>
                  <a:pt x="525946" y="2983608"/>
                  <a:pt x="406452" y="3003386"/>
                </a:cubicBezTo>
                <a:lnTo>
                  <a:pt x="406452" y="3003386"/>
                </a:lnTo>
                <a:lnTo>
                  <a:pt x="406460" y="3003386"/>
                </a:lnTo>
                <a:cubicBezTo>
                  <a:pt x="133049" y="2979766"/>
                  <a:pt x="-28935" y="2839256"/>
                  <a:pt x="0" y="2596926"/>
                </a:cubicBezTo>
                <a:cubicBezTo>
                  <a:pt x="-3563" y="2414814"/>
                  <a:pt x="18917" y="2323489"/>
                  <a:pt x="0" y="2175331"/>
                </a:cubicBezTo>
                <a:cubicBezTo>
                  <a:pt x="-18917" y="2027174"/>
                  <a:pt x="29039" y="1901948"/>
                  <a:pt x="0" y="1699916"/>
                </a:cubicBezTo>
                <a:cubicBezTo>
                  <a:pt x="-29039" y="1497885"/>
                  <a:pt x="40429" y="1460146"/>
                  <a:pt x="0" y="1251411"/>
                </a:cubicBezTo>
                <a:cubicBezTo>
                  <a:pt x="-87256" y="1172135"/>
                  <a:pt x="-165321" y="1033773"/>
                  <a:pt x="-249428" y="981044"/>
                </a:cubicBezTo>
                <a:cubicBezTo>
                  <a:pt x="-333535" y="928315"/>
                  <a:pt x="-351636" y="832201"/>
                  <a:pt x="-479670" y="731475"/>
                </a:cubicBezTo>
                <a:cubicBezTo>
                  <a:pt x="-280027" y="571424"/>
                  <a:pt x="-146675" y="610923"/>
                  <a:pt x="0" y="500564"/>
                </a:cubicBezTo>
                <a:cubicBezTo>
                  <a:pt x="-8290" y="468891"/>
                  <a:pt x="1874" y="436060"/>
                  <a:pt x="0" y="406460"/>
                </a:cubicBezTo>
                <a:close/>
              </a:path>
            </a:pathLst>
          </a:custGeom>
          <a:solidFill>
            <a:schemeClr val="accent5"/>
          </a:solidFill>
          <a:ln>
            <a:extLst>
              <a:ext uri="{C807C97D-BFC1-408E-A445-0C87EB9F89A2}">
                <ask:lineSketchStyleProps xmlns="" xmlns:ask="http://schemas.microsoft.com/office/drawing/2018/sketchyshapes" sd="270079033">
                  <a:prstGeom prst="wedgeRoundRectCallout">
                    <a:avLst>
                      <a:gd name="adj1" fmla="val -69669"/>
                      <a:gd name="adj2" fmla="val -2564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НДС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технологического оборудования, комплектующих и запасных частей к нему, ввозимого на территорию Республики Беларусь по перечню</a:t>
            </a:r>
          </a:p>
          <a:p>
            <a:pPr algn="ctr">
              <a:lnSpc>
                <a:spcPts val="1000"/>
              </a:lnSpc>
              <a:spcBef>
                <a:spcPts val="600"/>
              </a:spcBef>
            </a:pPr>
            <a:r>
              <a:rPr lang="ru-RU" sz="1050" i="1" dirty="0"/>
              <a:t>(</a:t>
            </a:r>
            <a:r>
              <a:rPr lang="ru-RU" sz="1050" b="1" i="1" dirty="0"/>
              <a:t>Указ</a:t>
            </a:r>
            <a:r>
              <a:rPr lang="ru-RU" sz="1050" i="1" dirty="0"/>
              <a:t> Президента Республики Беларусь от 4 марта 2024 г. </a:t>
            </a:r>
            <a:r>
              <a:rPr lang="ru-RU" sz="1050" b="1" i="1" dirty="0"/>
              <a:t>№ 77</a:t>
            </a:r>
            <a:r>
              <a:rPr lang="ru-RU" sz="1050" i="1" dirty="0"/>
              <a:t>, </a:t>
            </a:r>
            <a:r>
              <a:rPr lang="ru-RU" sz="1050" b="1" i="1" dirty="0"/>
              <a:t>постановление</a:t>
            </a:r>
            <a:r>
              <a:rPr lang="ru-RU" sz="1050" i="1" dirty="0"/>
              <a:t> Совета Министров Республики Беларусь от 5 июня 2024 г. </a:t>
            </a:r>
            <a:br>
              <a:rPr lang="ru-RU" sz="1050" i="1" dirty="0"/>
            </a:br>
            <a:r>
              <a:rPr lang="ru-RU" sz="1050" b="1" i="1" dirty="0"/>
              <a:t>№</a:t>
            </a:r>
            <a:r>
              <a:rPr lang="en-US" sz="1050" b="1" i="1" dirty="0"/>
              <a:t> 408</a:t>
            </a:r>
            <a:r>
              <a:rPr lang="ru-RU" sz="1050" i="1" dirty="0"/>
              <a:t>)</a:t>
            </a:r>
            <a:endParaRPr lang="ru-BY" i="1" dirty="0"/>
          </a:p>
        </p:txBody>
      </p:sp>
    </p:spTree>
    <p:extLst>
      <p:ext uri="{BB962C8B-B14F-4D97-AF65-F5344CB8AC3E}">
        <p14:creationId xmlns:p14="http://schemas.microsoft.com/office/powerpoint/2010/main" val="973477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/>
          <p:nvPr/>
        </p:nvSpPr>
        <p:spPr>
          <a:xfrm rot="2934124">
            <a:off x="8055385" y="3772831"/>
            <a:ext cx="1852659" cy="243594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2" name="Google Shape;312;p40"/>
          <p:cNvSpPr/>
          <p:nvPr/>
        </p:nvSpPr>
        <p:spPr>
          <a:xfrm rot="-6146075">
            <a:off x="-587553" y="-732112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40"/>
          <p:cNvSpPr txBox="1">
            <a:spLocks noGrp="1"/>
          </p:cNvSpPr>
          <p:nvPr>
            <p:ph type="title" idx="2"/>
          </p:nvPr>
        </p:nvSpPr>
        <p:spPr>
          <a:xfrm>
            <a:off x="787890" y="169066"/>
            <a:ext cx="7468200" cy="11727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ru-RU" sz="20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.5 </a:t>
            </a:r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Ключевые особенности преференциальных инвестиционных проектов</a:t>
            </a:r>
            <a:endParaRPr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16" name="Google Shape;316;p40"/>
          <p:cNvSpPr/>
          <p:nvPr/>
        </p:nvSpPr>
        <p:spPr>
          <a:xfrm>
            <a:off x="7063225" y="-64860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40"/>
          <p:cNvSpPr/>
          <p:nvPr/>
        </p:nvSpPr>
        <p:spPr>
          <a:xfrm rot="925555">
            <a:off x="-707627" y="-167606"/>
            <a:ext cx="1292750" cy="1699689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8" name="Google Shape;318;p40"/>
          <p:cNvSpPr/>
          <p:nvPr/>
        </p:nvSpPr>
        <p:spPr>
          <a:xfrm>
            <a:off x="0" y="4620975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5FCB130-F3D3-4FFA-B67F-0DA9FD23D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019427"/>
              </p:ext>
            </p:extLst>
          </p:nvPr>
        </p:nvGraphicFramePr>
        <p:xfrm>
          <a:off x="727200" y="1623569"/>
          <a:ext cx="7833600" cy="2997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трелка: вверх-вниз 1">
            <a:extLst>
              <a:ext uri="{FF2B5EF4-FFF2-40B4-BE49-F238E27FC236}">
                <a16:creationId xmlns:a16="http://schemas.microsoft.com/office/drawing/2014/main" id="{A8842765-B1D8-5791-D208-404AE53C0E5E}"/>
              </a:ext>
            </a:extLst>
          </p:cNvPr>
          <p:cNvSpPr/>
          <p:nvPr/>
        </p:nvSpPr>
        <p:spPr>
          <a:xfrm>
            <a:off x="3391200" y="3122271"/>
            <a:ext cx="525600" cy="657729"/>
          </a:xfrm>
          <a:prstGeom prst="upDownArrow">
            <a:avLst>
              <a:gd name="adj1" fmla="val 26257"/>
              <a:gd name="adj2" fmla="val 41096"/>
            </a:avLst>
          </a:prstGeom>
          <a:solidFill>
            <a:schemeClr val="accent5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11331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54;p28">
            <a:extLst>
              <a:ext uri="{FF2B5EF4-FFF2-40B4-BE49-F238E27FC236}">
                <a16:creationId xmlns:a16="http://schemas.microsoft.com/office/drawing/2014/main" id="{C08E9885-51BE-47BD-9C04-2518925A3809}"/>
              </a:ext>
            </a:extLst>
          </p:cNvPr>
          <p:cNvSpPr txBox="1">
            <a:spLocks/>
          </p:cNvSpPr>
          <p:nvPr/>
        </p:nvSpPr>
        <p:spPr>
          <a:xfrm>
            <a:off x="820800" y="2047275"/>
            <a:ext cx="6770063" cy="9345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5956E-A456-4D61-A144-F6F7893159BD}"/>
              </a:ext>
            </a:extLst>
          </p:cNvPr>
          <p:cNvSpPr txBox="1"/>
          <p:nvPr/>
        </p:nvSpPr>
        <p:spPr>
          <a:xfrm>
            <a:off x="1026594" y="1776881"/>
            <a:ext cx="6135093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Механизм предоставления бюджетных трансфертов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602B33F-9476-444D-B516-60493FF56454}"/>
              </a:ext>
            </a:extLst>
          </p:cNvPr>
          <p:cNvCxnSpPr/>
          <p:nvPr/>
        </p:nvCxnSpPr>
        <p:spPr>
          <a:xfrm>
            <a:off x="1121308" y="2631820"/>
            <a:ext cx="5139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73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/>
          <p:nvPr/>
        </p:nvSpPr>
        <p:spPr>
          <a:xfrm rot="2934124">
            <a:off x="8055385" y="3772831"/>
            <a:ext cx="1852659" cy="2435946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2" name="Google Shape;312;p40"/>
          <p:cNvSpPr/>
          <p:nvPr/>
        </p:nvSpPr>
        <p:spPr>
          <a:xfrm rot="-6146075">
            <a:off x="-516702" y="-720534"/>
            <a:ext cx="3027518" cy="3027518"/>
          </a:xfrm>
          <a:prstGeom prst="ellipse">
            <a:avLst/>
          </a:prstGeom>
          <a:solidFill>
            <a:srgbClr val="FFFFFF">
              <a:alpha val="61880"/>
            </a:srgbClr>
          </a:solidFill>
          <a:ln>
            <a:noFill/>
          </a:ln>
          <a:effectLst>
            <a:outerShdw blurRad="185738" dist="28575" dir="4440000" algn="bl" rotWithShape="0">
              <a:schemeClr val="dk2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title" idx="2"/>
          </p:nvPr>
        </p:nvSpPr>
        <p:spPr>
          <a:xfrm>
            <a:off x="891141" y="649368"/>
            <a:ext cx="6748442" cy="1815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  <a:r>
              <a:rPr lang="ru-RU" sz="20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.1</a:t>
            </a:r>
            <a:r>
              <a:rPr lang="ru-RU" sz="2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Бюджетный трансферт</a:t>
            </a:r>
            <a:endParaRPr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315" name="Google Shape;315;p40"/>
          <p:cNvCxnSpPr/>
          <p:nvPr/>
        </p:nvCxnSpPr>
        <p:spPr>
          <a:xfrm>
            <a:off x="0" y="4346975"/>
            <a:ext cx="53073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40"/>
          <p:cNvSpPr/>
          <p:nvPr/>
        </p:nvSpPr>
        <p:spPr>
          <a:xfrm>
            <a:off x="7063225" y="-648600"/>
            <a:ext cx="2486100" cy="2486100"/>
          </a:xfrm>
          <a:prstGeom prst="donut">
            <a:avLst>
              <a:gd name="adj" fmla="val 15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0"/>
          <p:cNvSpPr/>
          <p:nvPr/>
        </p:nvSpPr>
        <p:spPr>
          <a:xfrm rot="925555">
            <a:off x="-707627" y="-167606"/>
            <a:ext cx="1292750" cy="1699689"/>
          </a:xfrm>
          <a:custGeom>
            <a:avLst/>
            <a:gdLst/>
            <a:ahLst/>
            <a:cxnLst/>
            <a:rect l="l" t="t" r="r" b="b"/>
            <a:pathLst>
              <a:path w="31839" h="67984" extrusionOk="0">
                <a:moveTo>
                  <a:pt x="1240" y="971"/>
                </a:moveTo>
                <a:cubicBezTo>
                  <a:pt x="5084" y="-5103"/>
                  <a:pt x="30455" y="19884"/>
                  <a:pt x="31685" y="30955"/>
                </a:cubicBezTo>
                <a:cubicBezTo>
                  <a:pt x="32915" y="42026"/>
                  <a:pt x="13694" y="72395"/>
                  <a:pt x="8620" y="67398"/>
                </a:cubicBezTo>
                <a:cubicBezTo>
                  <a:pt x="3546" y="62401"/>
                  <a:pt x="-2604" y="7045"/>
                  <a:pt x="1240" y="9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5000">
                <a:schemeClr val="accent1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</p:spPr>
      </p:sp>
      <p:sp>
        <p:nvSpPr>
          <p:cNvPr id="318" name="Google Shape;318;p40"/>
          <p:cNvSpPr/>
          <p:nvPr/>
        </p:nvSpPr>
        <p:spPr>
          <a:xfrm>
            <a:off x="0" y="4620975"/>
            <a:ext cx="1868400" cy="1868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CE909-13D6-E04E-DA54-225932CDE4D0}"/>
              </a:ext>
            </a:extLst>
          </p:cNvPr>
          <p:cNvSpPr txBox="1"/>
          <p:nvPr/>
        </p:nvSpPr>
        <p:spPr>
          <a:xfrm>
            <a:off x="893635" y="2735884"/>
            <a:ext cx="7121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НОРМАТИВНОЕ РЕГУЛИРОВАНИЕ:</a:t>
            </a:r>
          </a:p>
          <a:p>
            <a:pPr indent="360000" algn="just"/>
            <a:r>
              <a:rPr lang="ru-RU" b="1" dirty="0"/>
              <a:t>Закон Республики Беларусь «Об инвестициях</a:t>
            </a:r>
            <a:r>
              <a:rPr lang="ru-RU" b="1" dirty="0" smtClean="0"/>
              <a:t>»; </a:t>
            </a:r>
          </a:p>
          <a:p>
            <a:pPr indent="360000" algn="just"/>
            <a:r>
              <a:rPr lang="ru-RU" b="1" dirty="0" smtClean="0"/>
              <a:t>постановление </a:t>
            </a:r>
            <a:r>
              <a:rPr lang="ru-RU" b="1" dirty="0"/>
              <a:t>Совета Министров Республики Беларусь </a:t>
            </a:r>
            <a:br>
              <a:rPr lang="ru-RU" b="1" dirty="0"/>
            </a:br>
            <a:r>
              <a:rPr lang="ru-RU" b="1" dirty="0"/>
              <a:t>от 4 сентября 2024 г. № 650 </a:t>
            </a:r>
            <a:r>
              <a:rPr lang="ru-RU" dirty="0"/>
              <a:t>«О мерах по реализации Закона Республики Беларусь от 8 января 2024 г. № 350-З «Об изменении Закона Республики Беларусь «Об инвестициях»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C9239-F6CC-D02D-DA0E-35CBD5216D5A}"/>
              </a:ext>
            </a:extLst>
          </p:cNvPr>
          <p:cNvSpPr txBox="1"/>
          <p:nvPr/>
        </p:nvSpPr>
        <p:spPr>
          <a:xfrm>
            <a:off x="891142" y="1726520"/>
            <a:ext cx="7206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компенсация инвестору части затрат, понесенных при реализации инвестиционных проектов на территории отдельных административно-территориальных единиц</a:t>
            </a:r>
          </a:p>
        </p:txBody>
      </p:sp>
    </p:spTree>
    <p:extLst>
      <p:ext uri="{BB962C8B-B14F-4D97-AF65-F5344CB8AC3E}">
        <p14:creationId xmlns:p14="http://schemas.microsoft.com/office/powerpoint/2010/main" val="2321078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 txBox="1">
            <a:spLocks noGrp="1"/>
          </p:cNvSpPr>
          <p:nvPr>
            <p:ph type="subTitle" idx="5"/>
          </p:nvPr>
        </p:nvSpPr>
        <p:spPr>
          <a:xfrm>
            <a:off x="1383483" y="1037039"/>
            <a:ext cx="6959546" cy="9354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Соответствие приоритетным видам деятельности для осуществления инвестиций</a:t>
            </a:r>
          </a:p>
          <a:p>
            <a:pPr marL="0" indent="0"/>
            <a:r>
              <a:rPr lang="ru-RU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Совета Министров Республики Беларусь от 13 июня 2024 г. №</a:t>
            </a:r>
            <a:r>
              <a:rPr lang="en-US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417</a:t>
            </a:r>
            <a:endParaRPr lang="ru-RU" dirty="0"/>
          </a:p>
        </p:txBody>
      </p:sp>
      <p:sp>
        <p:nvSpPr>
          <p:cNvPr id="411" name="Google Shape;411;p45"/>
          <p:cNvSpPr txBox="1">
            <a:spLocks noGrp="1"/>
          </p:cNvSpPr>
          <p:nvPr>
            <p:ph type="subTitle" idx="7"/>
          </p:nvPr>
        </p:nvSpPr>
        <p:spPr>
          <a:xfrm>
            <a:off x="1387131" y="2086822"/>
            <a:ext cx="6955898" cy="801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Финансовая реализуемость и эффективность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Наличие положительного заключения государственной комплексной экспертизы (постановление Совета Министров Республики Беларусь 26 мая 2014 г. №</a:t>
            </a:r>
            <a:r>
              <a:rPr lang="en-US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 506</a:t>
            </a:r>
            <a:r>
              <a:rPr lang="ru-RU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sz="1400" b="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3BE14B3-8810-4076-72B4-16DBC815ACE7}"/>
              </a:ext>
            </a:extLst>
          </p:cNvPr>
          <p:cNvGrpSpPr/>
          <p:nvPr/>
        </p:nvGrpSpPr>
        <p:grpSpPr>
          <a:xfrm>
            <a:off x="700701" y="1223377"/>
            <a:ext cx="572700" cy="572700"/>
            <a:chOff x="720000" y="1444981"/>
            <a:chExt cx="572700" cy="572700"/>
          </a:xfrm>
        </p:grpSpPr>
        <p:sp>
          <p:nvSpPr>
            <p:cNvPr id="415" name="Google Shape;415;p45"/>
            <p:cNvSpPr/>
            <p:nvPr/>
          </p:nvSpPr>
          <p:spPr>
            <a:xfrm>
              <a:off x="720000" y="1444981"/>
              <a:ext cx="572700" cy="572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5"/>
            <p:cNvSpPr/>
            <p:nvPr/>
          </p:nvSpPr>
          <p:spPr>
            <a:xfrm>
              <a:off x="820270" y="1545245"/>
              <a:ext cx="372159" cy="372159"/>
            </a:xfrm>
            <a:custGeom>
              <a:avLst/>
              <a:gdLst/>
              <a:ahLst/>
              <a:cxnLst/>
              <a:rect l="l" t="t" r="r" b="b"/>
              <a:pathLst>
                <a:path w="11693" h="11693" extrusionOk="0">
                  <a:moveTo>
                    <a:pt x="10252" y="584"/>
                  </a:moveTo>
                  <a:lnTo>
                    <a:pt x="10252" y="1263"/>
                  </a:lnTo>
                  <a:cubicBezTo>
                    <a:pt x="10252" y="1358"/>
                    <a:pt x="10323" y="1429"/>
                    <a:pt x="10406" y="1429"/>
                  </a:cubicBezTo>
                  <a:lnTo>
                    <a:pt x="11097" y="1429"/>
                  </a:lnTo>
                  <a:lnTo>
                    <a:pt x="9609" y="2918"/>
                  </a:lnTo>
                  <a:lnTo>
                    <a:pt x="9001" y="2918"/>
                  </a:lnTo>
                  <a:lnTo>
                    <a:pt x="9978" y="1941"/>
                  </a:lnTo>
                  <a:cubicBezTo>
                    <a:pt x="10037" y="1882"/>
                    <a:pt x="10037" y="1751"/>
                    <a:pt x="9978" y="1691"/>
                  </a:cubicBezTo>
                  <a:cubicBezTo>
                    <a:pt x="9948" y="1667"/>
                    <a:pt x="9903" y="1656"/>
                    <a:pt x="9859" y="1656"/>
                  </a:cubicBezTo>
                  <a:cubicBezTo>
                    <a:pt x="9814" y="1656"/>
                    <a:pt x="9769" y="1667"/>
                    <a:pt x="9740" y="1691"/>
                  </a:cubicBezTo>
                  <a:lnTo>
                    <a:pt x="8763" y="2679"/>
                  </a:lnTo>
                  <a:lnTo>
                    <a:pt x="8763" y="2072"/>
                  </a:lnTo>
                  <a:lnTo>
                    <a:pt x="10252" y="584"/>
                  </a:lnTo>
                  <a:close/>
                  <a:moveTo>
                    <a:pt x="4739" y="2537"/>
                  </a:moveTo>
                  <a:cubicBezTo>
                    <a:pt x="5894" y="2537"/>
                    <a:pt x="6942" y="2977"/>
                    <a:pt x="7739" y="3703"/>
                  </a:cubicBezTo>
                  <a:lnTo>
                    <a:pt x="4620" y="6811"/>
                  </a:lnTo>
                  <a:cubicBezTo>
                    <a:pt x="4560" y="6870"/>
                    <a:pt x="4560" y="7001"/>
                    <a:pt x="4620" y="7049"/>
                  </a:cubicBezTo>
                  <a:cubicBezTo>
                    <a:pt x="4656" y="7085"/>
                    <a:pt x="4703" y="7097"/>
                    <a:pt x="4739" y="7097"/>
                  </a:cubicBezTo>
                  <a:cubicBezTo>
                    <a:pt x="4787" y="7097"/>
                    <a:pt x="4834" y="7085"/>
                    <a:pt x="4858" y="7049"/>
                  </a:cubicBezTo>
                  <a:lnTo>
                    <a:pt x="5632" y="6275"/>
                  </a:lnTo>
                  <a:cubicBezTo>
                    <a:pt x="5775" y="6478"/>
                    <a:pt x="5846" y="6692"/>
                    <a:pt x="5846" y="6930"/>
                  </a:cubicBezTo>
                  <a:cubicBezTo>
                    <a:pt x="5846" y="7549"/>
                    <a:pt x="5358" y="8037"/>
                    <a:pt x="4739" y="8037"/>
                  </a:cubicBezTo>
                  <a:cubicBezTo>
                    <a:pt x="4132" y="8037"/>
                    <a:pt x="3644" y="7549"/>
                    <a:pt x="3644" y="6930"/>
                  </a:cubicBezTo>
                  <a:cubicBezTo>
                    <a:pt x="3644" y="6323"/>
                    <a:pt x="4132" y="5835"/>
                    <a:pt x="4739" y="5835"/>
                  </a:cubicBezTo>
                  <a:cubicBezTo>
                    <a:pt x="4822" y="5835"/>
                    <a:pt x="4882" y="5835"/>
                    <a:pt x="4953" y="5847"/>
                  </a:cubicBezTo>
                  <a:cubicBezTo>
                    <a:pt x="4962" y="5848"/>
                    <a:pt x="4970" y="5848"/>
                    <a:pt x="4979" y="5848"/>
                  </a:cubicBezTo>
                  <a:cubicBezTo>
                    <a:pt x="5055" y="5848"/>
                    <a:pt x="5133" y="5801"/>
                    <a:pt x="5144" y="5716"/>
                  </a:cubicBezTo>
                  <a:cubicBezTo>
                    <a:pt x="5156" y="5620"/>
                    <a:pt x="5096" y="5537"/>
                    <a:pt x="5013" y="5525"/>
                  </a:cubicBezTo>
                  <a:cubicBezTo>
                    <a:pt x="4918" y="5513"/>
                    <a:pt x="4834" y="5489"/>
                    <a:pt x="4739" y="5489"/>
                  </a:cubicBezTo>
                  <a:cubicBezTo>
                    <a:pt x="3941" y="5489"/>
                    <a:pt x="3298" y="6144"/>
                    <a:pt x="3298" y="6942"/>
                  </a:cubicBezTo>
                  <a:cubicBezTo>
                    <a:pt x="3298" y="7740"/>
                    <a:pt x="3953" y="8383"/>
                    <a:pt x="4739" y="8383"/>
                  </a:cubicBezTo>
                  <a:cubicBezTo>
                    <a:pt x="5549" y="8383"/>
                    <a:pt x="6192" y="7728"/>
                    <a:pt x="6192" y="6942"/>
                  </a:cubicBezTo>
                  <a:cubicBezTo>
                    <a:pt x="6192" y="6609"/>
                    <a:pt x="6084" y="6299"/>
                    <a:pt x="5870" y="6049"/>
                  </a:cubicBezTo>
                  <a:lnTo>
                    <a:pt x="6406" y="5513"/>
                  </a:lnTo>
                  <a:cubicBezTo>
                    <a:pt x="6751" y="5906"/>
                    <a:pt x="6942" y="6418"/>
                    <a:pt x="6942" y="6942"/>
                  </a:cubicBezTo>
                  <a:cubicBezTo>
                    <a:pt x="6942" y="8156"/>
                    <a:pt x="5965" y="9133"/>
                    <a:pt x="4739" y="9133"/>
                  </a:cubicBezTo>
                  <a:cubicBezTo>
                    <a:pt x="3525" y="9133"/>
                    <a:pt x="2536" y="8156"/>
                    <a:pt x="2536" y="6942"/>
                  </a:cubicBezTo>
                  <a:cubicBezTo>
                    <a:pt x="2536" y="5716"/>
                    <a:pt x="3525" y="4739"/>
                    <a:pt x="4739" y="4739"/>
                  </a:cubicBezTo>
                  <a:cubicBezTo>
                    <a:pt x="5120" y="4739"/>
                    <a:pt x="5477" y="4823"/>
                    <a:pt x="5787" y="5001"/>
                  </a:cubicBezTo>
                  <a:cubicBezTo>
                    <a:pt x="5812" y="5016"/>
                    <a:pt x="5840" y="5022"/>
                    <a:pt x="5868" y="5022"/>
                  </a:cubicBezTo>
                  <a:cubicBezTo>
                    <a:pt x="5930" y="5022"/>
                    <a:pt x="5992" y="4988"/>
                    <a:pt x="6025" y="4930"/>
                  </a:cubicBezTo>
                  <a:cubicBezTo>
                    <a:pt x="6073" y="4834"/>
                    <a:pt x="6037" y="4739"/>
                    <a:pt x="5953" y="4692"/>
                  </a:cubicBezTo>
                  <a:cubicBezTo>
                    <a:pt x="5572" y="4501"/>
                    <a:pt x="5156" y="4370"/>
                    <a:pt x="4739" y="4370"/>
                  </a:cubicBezTo>
                  <a:cubicBezTo>
                    <a:pt x="3346" y="4370"/>
                    <a:pt x="2203" y="5525"/>
                    <a:pt x="2203" y="6918"/>
                  </a:cubicBezTo>
                  <a:cubicBezTo>
                    <a:pt x="2203" y="8323"/>
                    <a:pt x="3346" y="9466"/>
                    <a:pt x="4739" y="9466"/>
                  </a:cubicBezTo>
                  <a:cubicBezTo>
                    <a:pt x="6144" y="9466"/>
                    <a:pt x="7287" y="8323"/>
                    <a:pt x="7287" y="6918"/>
                  </a:cubicBezTo>
                  <a:cubicBezTo>
                    <a:pt x="7287" y="6299"/>
                    <a:pt x="7061" y="5716"/>
                    <a:pt x="6668" y="5239"/>
                  </a:cubicBezTo>
                  <a:lnTo>
                    <a:pt x="7204" y="4704"/>
                  </a:lnTo>
                  <a:cubicBezTo>
                    <a:pt x="7751" y="5311"/>
                    <a:pt x="8049" y="6085"/>
                    <a:pt x="8049" y="6918"/>
                  </a:cubicBezTo>
                  <a:cubicBezTo>
                    <a:pt x="8049" y="8740"/>
                    <a:pt x="6561" y="10228"/>
                    <a:pt x="4739" y="10228"/>
                  </a:cubicBezTo>
                  <a:cubicBezTo>
                    <a:pt x="2929" y="10228"/>
                    <a:pt x="1441" y="8740"/>
                    <a:pt x="1441" y="6918"/>
                  </a:cubicBezTo>
                  <a:cubicBezTo>
                    <a:pt x="1441" y="5108"/>
                    <a:pt x="2929" y="3620"/>
                    <a:pt x="4739" y="3620"/>
                  </a:cubicBezTo>
                  <a:cubicBezTo>
                    <a:pt x="5382" y="3620"/>
                    <a:pt x="5989" y="3799"/>
                    <a:pt x="6525" y="4132"/>
                  </a:cubicBezTo>
                  <a:cubicBezTo>
                    <a:pt x="6558" y="4151"/>
                    <a:pt x="6594" y="4161"/>
                    <a:pt x="6628" y="4161"/>
                  </a:cubicBezTo>
                  <a:cubicBezTo>
                    <a:pt x="6679" y="4161"/>
                    <a:pt x="6727" y="4139"/>
                    <a:pt x="6763" y="4096"/>
                  </a:cubicBezTo>
                  <a:cubicBezTo>
                    <a:pt x="6811" y="4025"/>
                    <a:pt x="6799" y="3918"/>
                    <a:pt x="6727" y="3858"/>
                  </a:cubicBezTo>
                  <a:cubicBezTo>
                    <a:pt x="6144" y="3477"/>
                    <a:pt x="5453" y="3275"/>
                    <a:pt x="4763" y="3275"/>
                  </a:cubicBezTo>
                  <a:cubicBezTo>
                    <a:pt x="2751" y="3275"/>
                    <a:pt x="1108" y="4918"/>
                    <a:pt x="1108" y="6918"/>
                  </a:cubicBezTo>
                  <a:cubicBezTo>
                    <a:pt x="1108" y="8930"/>
                    <a:pt x="2751" y="10573"/>
                    <a:pt x="4763" y="10573"/>
                  </a:cubicBezTo>
                  <a:cubicBezTo>
                    <a:pt x="6763" y="10573"/>
                    <a:pt x="8406" y="8930"/>
                    <a:pt x="8406" y="6918"/>
                  </a:cubicBezTo>
                  <a:cubicBezTo>
                    <a:pt x="8406" y="6013"/>
                    <a:pt x="8061" y="5132"/>
                    <a:pt x="7454" y="4465"/>
                  </a:cubicBezTo>
                  <a:lnTo>
                    <a:pt x="7989" y="3930"/>
                  </a:lnTo>
                  <a:cubicBezTo>
                    <a:pt x="8704" y="4739"/>
                    <a:pt x="9144" y="5775"/>
                    <a:pt x="9144" y="6942"/>
                  </a:cubicBezTo>
                  <a:cubicBezTo>
                    <a:pt x="9144" y="9359"/>
                    <a:pt x="7168" y="11347"/>
                    <a:pt x="4739" y="11347"/>
                  </a:cubicBezTo>
                  <a:cubicBezTo>
                    <a:pt x="2322" y="11347"/>
                    <a:pt x="334" y="9359"/>
                    <a:pt x="334" y="6942"/>
                  </a:cubicBezTo>
                  <a:cubicBezTo>
                    <a:pt x="334" y="4513"/>
                    <a:pt x="2322" y="2537"/>
                    <a:pt x="4739" y="2537"/>
                  </a:cubicBezTo>
                  <a:close/>
                  <a:moveTo>
                    <a:pt x="10403" y="1"/>
                  </a:moveTo>
                  <a:cubicBezTo>
                    <a:pt x="10360" y="1"/>
                    <a:pt x="10315" y="16"/>
                    <a:pt x="10275" y="48"/>
                  </a:cubicBezTo>
                  <a:lnTo>
                    <a:pt x="8466" y="1882"/>
                  </a:lnTo>
                  <a:cubicBezTo>
                    <a:pt x="8430" y="1906"/>
                    <a:pt x="8418" y="1953"/>
                    <a:pt x="8418" y="1989"/>
                  </a:cubicBezTo>
                  <a:lnTo>
                    <a:pt x="8418" y="3025"/>
                  </a:lnTo>
                  <a:lnTo>
                    <a:pt x="7978" y="3465"/>
                  </a:lnTo>
                  <a:cubicBezTo>
                    <a:pt x="7120" y="2679"/>
                    <a:pt x="5989" y="2203"/>
                    <a:pt x="4739" y="2203"/>
                  </a:cubicBezTo>
                  <a:cubicBezTo>
                    <a:pt x="2120" y="2203"/>
                    <a:pt x="0" y="4334"/>
                    <a:pt x="0" y="6954"/>
                  </a:cubicBezTo>
                  <a:cubicBezTo>
                    <a:pt x="0" y="9573"/>
                    <a:pt x="2120" y="11692"/>
                    <a:pt x="4739" y="11692"/>
                  </a:cubicBezTo>
                  <a:cubicBezTo>
                    <a:pt x="7358" y="11692"/>
                    <a:pt x="9490" y="9573"/>
                    <a:pt x="9490" y="6954"/>
                  </a:cubicBezTo>
                  <a:cubicBezTo>
                    <a:pt x="9490" y="5704"/>
                    <a:pt x="9013" y="4573"/>
                    <a:pt x="8228" y="3715"/>
                  </a:cubicBezTo>
                  <a:lnTo>
                    <a:pt x="8668" y="3275"/>
                  </a:lnTo>
                  <a:lnTo>
                    <a:pt x="9704" y="3275"/>
                  </a:lnTo>
                  <a:cubicBezTo>
                    <a:pt x="9740" y="3275"/>
                    <a:pt x="9787" y="3263"/>
                    <a:pt x="9823" y="3227"/>
                  </a:cubicBezTo>
                  <a:lnTo>
                    <a:pt x="11645" y="1394"/>
                  </a:lnTo>
                  <a:cubicBezTo>
                    <a:pt x="11680" y="1346"/>
                    <a:pt x="11692" y="1263"/>
                    <a:pt x="11668" y="1203"/>
                  </a:cubicBezTo>
                  <a:cubicBezTo>
                    <a:pt x="11633" y="1144"/>
                    <a:pt x="11573" y="1096"/>
                    <a:pt x="11502" y="1096"/>
                  </a:cubicBezTo>
                  <a:lnTo>
                    <a:pt x="10573" y="1096"/>
                  </a:lnTo>
                  <a:lnTo>
                    <a:pt x="10573" y="179"/>
                  </a:lnTo>
                  <a:cubicBezTo>
                    <a:pt x="10573" y="108"/>
                    <a:pt x="10537" y="48"/>
                    <a:pt x="10466" y="12"/>
                  </a:cubicBezTo>
                  <a:cubicBezTo>
                    <a:pt x="10446" y="5"/>
                    <a:pt x="10425" y="1"/>
                    <a:pt x="10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1145195" y="513973"/>
            <a:ext cx="7143605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0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4.2</a:t>
            </a:r>
            <a:r>
              <a:rPr lang="ru-RU" sz="20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0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 к инвестиционным проектам</a:t>
            </a: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ED4CF7D-E87E-B5C3-3294-5429CA937AF3}"/>
              </a:ext>
            </a:extLst>
          </p:cNvPr>
          <p:cNvGrpSpPr/>
          <p:nvPr/>
        </p:nvGrpSpPr>
        <p:grpSpPr>
          <a:xfrm>
            <a:off x="712191" y="2201358"/>
            <a:ext cx="572700" cy="572700"/>
            <a:chOff x="4770450" y="1444981"/>
            <a:chExt cx="572700" cy="572700"/>
          </a:xfrm>
        </p:grpSpPr>
        <p:sp>
          <p:nvSpPr>
            <p:cNvPr id="416" name="Google Shape;416;p45"/>
            <p:cNvSpPr/>
            <p:nvPr/>
          </p:nvSpPr>
          <p:spPr>
            <a:xfrm>
              <a:off x="4770450" y="1444981"/>
              <a:ext cx="572700" cy="572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9891;p85">
              <a:extLst>
                <a:ext uri="{FF2B5EF4-FFF2-40B4-BE49-F238E27FC236}">
                  <a16:creationId xmlns:a16="http://schemas.microsoft.com/office/drawing/2014/main" id="{DF4196BC-7E94-4FF4-B2E2-9899B323791A}"/>
                </a:ext>
              </a:extLst>
            </p:cNvPr>
            <p:cNvGrpSpPr/>
            <p:nvPr/>
          </p:nvGrpSpPr>
          <p:grpSpPr>
            <a:xfrm>
              <a:off x="4903686" y="1556658"/>
              <a:ext cx="299768" cy="300090"/>
              <a:chOff x="3539102" y="2427549"/>
              <a:chExt cx="355099" cy="355481"/>
            </a:xfrm>
            <a:solidFill>
              <a:schemeClr val="bg1"/>
            </a:solidFill>
          </p:grpSpPr>
          <p:sp>
            <p:nvSpPr>
              <p:cNvPr id="57" name="Google Shape;9892;p85">
                <a:extLst>
                  <a:ext uri="{FF2B5EF4-FFF2-40B4-BE49-F238E27FC236}">
                    <a16:creationId xmlns:a16="http://schemas.microsoft.com/office/drawing/2014/main" id="{EC3D862E-2FEA-4BF7-A986-A70CC3F2B2F8}"/>
                  </a:ext>
                </a:extLst>
              </p:cNvPr>
              <p:cNvSpPr/>
              <p:nvPr/>
            </p:nvSpPr>
            <p:spPr>
              <a:xfrm>
                <a:off x="3539102" y="2561320"/>
                <a:ext cx="355099" cy="221710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6966" extrusionOk="0">
                    <a:moveTo>
                      <a:pt x="2953" y="3131"/>
                    </a:moveTo>
                    <a:lnTo>
                      <a:pt x="2953" y="6644"/>
                    </a:lnTo>
                    <a:lnTo>
                      <a:pt x="1537" y="6644"/>
                    </a:lnTo>
                    <a:lnTo>
                      <a:pt x="1537" y="3131"/>
                    </a:lnTo>
                    <a:close/>
                    <a:moveTo>
                      <a:pt x="6263" y="2250"/>
                    </a:moveTo>
                    <a:lnTo>
                      <a:pt x="6263" y="6644"/>
                    </a:lnTo>
                    <a:lnTo>
                      <a:pt x="4858" y="6644"/>
                    </a:lnTo>
                    <a:lnTo>
                      <a:pt x="4858" y="2250"/>
                    </a:lnTo>
                    <a:close/>
                    <a:moveTo>
                      <a:pt x="9585" y="333"/>
                    </a:moveTo>
                    <a:lnTo>
                      <a:pt x="9585" y="6644"/>
                    </a:lnTo>
                    <a:lnTo>
                      <a:pt x="8168" y="6644"/>
                    </a:lnTo>
                    <a:lnTo>
                      <a:pt x="8168" y="333"/>
                    </a:lnTo>
                    <a:close/>
                    <a:moveTo>
                      <a:pt x="8025" y="0"/>
                    </a:moveTo>
                    <a:cubicBezTo>
                      <a:pt x="7930" y="0"/>
                      <a:pt x="7859" y="83"/>
                      <a:pt x="7859" y="167"/>
                    </a:cubicBezTo>
                    <a:lnTo>
                      <a:pt x="7859" y="6644"/>
                    </a:lnTo>
                    <a:lnTo>
                      <a:pt x="6609" y="6644"/>
                    </a:lnTo>
                    <a:lnTo>
                      <a:pt x="6609" y="2084"/>
                    </a:lnTo>
                    <a:cubicBezTo>
                      <a:pt x="6609" y="2000"/>
                      <a:pt x="6537" y="1917"/>
                      <a:pt x="6442" y="1917"/>
                    </a:cubicBezTo>
                    <a:lnTo>
                      <a:pt x="4704" y="1917"/>
                    </a:lnTo>
                    <a:cubicBezTo>
                      <a:pt x="4608" y="1917"/>
                      <a:pt x="4537" y="2000"/>
                      <a:pt x="4537" y="2084"/>
                    </a:cubicBezTo>
                    <a:lnTo>
                      <a:pt x="4537" y="6644"/>
                    </a:lnTo>
                    <a:lnTo>
                      <a:pt x="3287" y="6644"/>
                    </a:lnTo>
                    <a:lnTo>
                      <a:pt x="3287" y="2965"/>
                    </a:lnTo>
                    <a:cubicBezTo>
                      <a:pt x="3287" y="2881"/>
                      <a:pt x="3215" y="2798"/>
                      <a:pt x="3120" y="2798"/>
                    </a:cubicBezTo>
                    <a:lnTo>
                      <a:pt x="1382" y="2798"/>
                    </a:lnTo>
                    <a:cubicBezTo>
                      <a:pt x="1298" y="2798"/>
                      <a:pt x="1215" y="2881"/>
                      <a:pt x="1215" y="2965"/>
                    </a:cubicBezTo>
                    <a:lnTo>
                      <a:pt x="1215" y="6644"/>
                    </a:lnTo>
                    <a:lnTo>
                      <a:pt x="167" y="6644"/>
                    </a:lnTo>
                    <a:cubicBezTo>
                      <a:pt x="72" y="6644"/>
                      <a:pt x="1" y="6715"/>
                      <a:pt x="1" y="6810"/>
                    </a:cubicBezTo>
                    <a:cubicBezTo>
                      <a:pt x="1" y="6894"/>
                      <a:pt x="72" y="6965"/>
                      <a:pt x="167" y="6965"/>
                    </a:cubicBezTo>
                    <a:lnTo>
                      <a:pt x="11002" y="6965"/>
                    </a:lnTo>
                    <a:cubicBezTo>
                      <a:pt x="11085" y="6965"/>
                      <a:pt x="11157" y="6894"/>
                      <a:pt x="11157" y="6810"/>
                    </a:cubicBezTo>
                    <a:cubicBezTo>
                      <a:pt x="11145" y="6715"/>
                      <a:pt x="11073" y="6644"/>
                      <a:pt x="10990" y="6644"/>
                    </a:cubicBezTo>
                    <a:lnTo>
                      <a:pt x="9930" y="6644"/>
                    </a:lnTo>
                    <a:lnTo>
                      <a:pt x="9930" y="167"/>
                    </a:lnTo>
                    <a:cubicBezTo>
                      <a:pt x="9930" y="83"/>
                      <a:pt x="9859" y="0"/>
                      <a:pt x="97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893;p85">
                <a:extLst>
                  <a:ext uri="{FF2B5EF4-FFF2-40B4-BE49-F238E27FC236}">
                    <a16:creationId xmlns:a16="http://schemas.microsoft.com/office/drawing/2014/main" id="{0F3F5A5B-8709-4CE2-95F4-620B3E3C207F}"/>
                  </a:ext>
                </a:extLst>
              </p:cNvPr>
              <p:cNvSpPr/>
              <p:nvPr/>
            </p:nvSpPr>
            <p:spPr>
              <a:xfrm>
                <a:off x="3544417" y="2427549"/>
                <a:ext cx="339568" cy="205415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6454" extrusionOk="0">
                    <a:moveTo>
                      <a:pt x="10157" y="0"/>
                    </a:moveTo>
                    <a:cubicBezTo>
                      <a:pt x="10125" y="0"/>
                      <a:pt x="10093" y="4"/>
                      <a:pt x="10061" y="12"/>
                    </a:cubicBezTo>
                    <a:lnTo>
                      <a:pt x="8656" y="191"/>
                    </a:lnTo>
                    <a:cubicBezTo>
                      <a:pt x="8382" y="214"/>
                      <a:pt x="8180" y="488"/>
                      <a:pt x="8216" y="762"/>
                    </a:cubicBezTo>
                    <a:cubicBezTo>
                      <a:pt x="8238" y="1032"/>
                      <a:pt x="8483" y="1217"/>
                      <a:pt x="8751" y="1217"/>
                    </a:cubicBezTo>
                    <a:cubicBezTo>
                      <a:pt x="8767" y="1217"/>
                      <a:pt x="8783" y="1216"/>
                      <a:pt x="8799" y="1215"/>
                    </a:cubicBezTo>
                    <a:lnTo>
                      <a:pt x="8906" y="1203"/>
                    </a:lnTo>
                    <a:lnTo>
                      <a:pt x="8906" y="1203"/>
                    </a:lnTo>
                    <a:cubicBezTo>
                      <a:pt x="7204" y="3191"/>
                      <a:pt x="5156" y="4215"/>
                      <a:pt x="3715" y="4727"/>
                    </a:cubicBezTo>
                    <a:cubicBezTo>
                      <a:pt x="1917" y="5370"/>
                      <a:pt x="524" y="5429"/>
                      <a:pt x="500" y="5429"/>
                    </a:cubicBezTo>
                    <a:cubicBezTo>
                      <a:pt x="227" y="5441"/>
                      <a:pt x="0" y="5679"/>
                      <a:pt x="12" y="5965"/>
                    </a:cubicBezTo>
                    <a:cubicBezTo>
                      <a:pt x="24" y="6239"/>
                      <a:pt x="250" y="6453"/>
                      <a:pt x="524" y="6453"/>
                    </a:cubicBezTo>
                    <a:lnTo>
                      <a:pt x="536" y="6453"/>
                    </a:lnTo>
                    <a:cubicBezTo>
                      <a:pt x="596" y="6453"/>
                      <a:pt x="2084" y="6394"/>
                      <a:pt x="4037" y="5703"/>
                    </a:cubicBezTo>
                    <a:cubicBezTo>
                      <a:pt x="5132" y="5322"/>
                      <a:pt x="6156" y="4798"/>
                      <a:pt x="7096" y="4167"/>
                    </a:cubicBezTo>
                    <a:cubicBezTo>
                      <a:pt x="7168" y="4120"/>
                      <a:pt x="7192" y="4013"/>
                      <a:pt x="7144" y="3941"/>
                    </a:cubicBezTo>
                    <a:cubicBezTo>
                      <a:pt x="7113" y="3895"/>
                      <a:pt x="7058" y="3869"/>
                      <a:pt x="7003" y="3869"/>
                    </a:cubicBezTo>
                    <a:cubicBezTo>
                      <a:pt x="6973" y="3869"/>
                      <a:pt x="6943" y="3877"/>
                      <a:pt x="6918" y="3893"/>
                    </a:cubicBezTo>
                    <a:cubicBezTo>
                      <a:pt x="5989" y="4513"/>
                      <a:pt x="5001" y="5025"/>
                      <a:pt x="3929" y="5394"/>
                    </a:cubicBezTo>
                    <a:cubicBezTo>
                      <a:pt x="2024" y="6084"/>
                      <a:pt x="596" y="6120"/>
                      <a:pt x="536" y="6120"/>
                    </a:cubicBezTo>
                    <a:cubicBezTo>
                      <a:pt x="429" y="6120"/>
                      <a:pt x="358" y="6049"/>
                      <a:pt x="358" y="5953"/>
                    </a:cubicBezTo>
                    <a:cubicBezTo>
                      <a:pt x="358" y="5846"/>
                      <a:pt x="429" y="5751"/>
                      <a:pt x="536" y="5751"/>
                    </a:cubicBezTo>
                    <a:cubicBezTo>
                      <a:pt x="548" y="5751"/>
                      <a:pt x="1989" y="5691"/>
                      <a:pt x="3834" y="5036"/>
                    </a:cubicBezTo>
                    <a:cubicBezTo>
                      <a:pt x="5406" y="4489"/>
                      <a:pt x="7632" y="3346"/>
                      <a:pt x="9454" y="1084"/>
                    </a:cubicBezTo>
                    <a:cubicBezTo>
                      <a:pt x="9534" y="969"/>
                      <a:pt x="9459" y="809"/>
                      <a:pt x="9315" y="809"/>
                    </a:cubicBezTo>
                    <a:cubicBezTo>
                      <a:pt x="9310" y="809"/>
                      <a:pt x="9304" y="809"/>
                      <a:pt x="9299" y="810"/>
                    </a:cubicBezTo>
                    <a:lnTo>
                      <a:pt x="8775" y="869"/>
                    </a:lnTo>
                    <a:cubicBezTo>
                      <a:pt x="8768" y="870"/>
                      <a:pt x="8761" y="871"/>
                      <a:pt x="8754" y="871"/>
                    </a:cubicBezTo>
                    <a:cubicBezTo>
                      <a:pt x="8676" y="871"/>
                      <a:pt x="8595" y="815"/>
                      <a:pt x="8573" y="738"/>
                    </a:cubicBezTo>
                    <a:cubicBezTo>
                      <a:pt x="8537" y="631"/>
                      <a:pt x="8620" y="512"/>
                      <a:pt x="8740" y="500"/>
                    </a:cubicBezTo>
                    <a:lnTo>
                      <a:pt x="10133" y="322"/>
                    </a:lnTo>
                    <a:cubicBezTo>
                      <a:pt x="10139" y="321"/>
                      <a:pt x="10146" y="320"/>
                      <a:pt x="10153" y="320"/>
                    </a:cubicBezTo>
                    <a:cubicBezTo>
                      <a:pt x="10253" y="320"/>
                      <a:pt x="10347" y="400"/>
                      <a:pt x="10347" y="500"/>
                    </a:cubicBezTo>
                    <a:lnTo>
                      <a:pt x="10347" y="1893"/>
                    </a:lnTo>
                    <a:cubicBezTo>
                      <a:pt x="10347" y="2000"/>
                      <a:pt x="10252" y="2072"/>
                      <a:pt x="10168" y="2072"/>
                    </a:cubicBezTo>
                    <a:cubicBezTo>
                      <a:pt x="10073" y="2072"/>
                      <a:pt x="9990" y="1988"/>
                      <a:pt x="9990" y="1893"/>
                    </a:cubicBezTo>
                    <a:lnTo>
                      <a:pt x="9990" y="1477"/>
                    </a:lnTo>
                    <a:cubicBezTo>
                      <a:pt x="9990" y="1417"/>
                      <a:pt x="9942" y="1346"/>
                      <a:pt x="9883" y="1334"/>
                    </a:cubicBezTo>
                    <a:cubicBezTo>
                      <a:pt x="9866" y="1324"/>
                      <a:pt x="9848" y="1319"/>
                      <a:pt x="9830" y="1319"/>
                    </a:cubicBezTo>
                    <a:cubicBezTo>
                      <a:pt x="9784" y="1319"/>
                      <a:pt x="9738" y="1347"/>
                      <a:pt x="9704" y="1381"/>
                    </a:cubicBezTo>
                    <a:cubicBezTo>
                      <a:pt x="9085" y="2119"/>
                      <a:pt x="8394" y="2810"/>
                      <a:pt x="7632" y="3382"/>
                    </a:cubicBezTo>
                    <a:cubicBezTo>
                      <a:pt x="7561" y="3441"/>
                      <a:pt x="7537" y="3548"/>
                      <a:pt x="7597" y="3608"/>
                    </a:cubicBezTo>
                    <a:cubicBezTo>
                      <a:pt x="7635" y="3646"/>
                      <a:pt x="7692" y="3674"/>
                      <a:pt x="7744" y="3674"/>
                    </a:cubicBezTo>
                    <a:cubicBezTo>
                      <a:pt x="7773" y="3674"/>
                      <a:pt x="7801" y="3665"/>
                      <a:pt x="7823" y="3643"/>
                    </a:cubicBezTo>
                    <a:cubicBezTo>
                      <a:pt x="8489" y="3131"/>
                      <a:pt x="9109" y="2548"/>
                      <a:pt x="9656" y="1917"/>
                    </a:cubicBezTo>
                    <a:cubicBezTo>
                      <a:pt x="9668" y="2179"/>
                      <a:pt x="9894" y="2405"/>
                      <a:pt x="10156" y="2405"/>
                    </a:cubicBezTo>
                    <a:cubicBezTo>
                      <a:pt x="10442" y="2405"/>
                      <a:pt x="10668" y="2179"/>
                      <a:pt x="10668" y="1893"/>
                    </a:cubicBezTo>
                    <a:lnTo>
                      <a:pt x="10668" y="500"/>
                    </a:lnTo>
                    <a:cubicBezTo>
                      <a:pt x="10621" y="369"/>
                      <a:pt x="10561" y="238"/>
                      <a:pt x="10466" y="131"/>
                    </a:cubicBezTo>
                    <a:cubicBezTo>
                      <a:pt x="10382" y="48"/>
                      <a:pt x="10270" y="0"/>
                      <a:pt x="101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680A355-8051-EE4A-9B3B-BD035A716126}"/>
              </a:ext>
            </a:extLst>
          </p:cNvPr>
          <p:cNvGrpSpPr/>
          <p:nvPr/>
        </p:nvGrpSpPr>
        <p:grpSpPr>
          <a:xfrm>
            <a:off x="712191" y="3295826"/>
            <a:ext cx="572700" cy="572700"/>
            <a:chOff x="747159" y="3158061"/>
            <a:chExt cx="572700" cy="572700"/>
          </a:xfrm>
        </p:grpSpPr>
        <p:sp>
          <p:nvSpPr>
            <p:cNvPr id="14" name="Google Shape;417;p45">
              <a:extLst>
                <a:ext uri="{FF2B5EF4-FFF2-40B4-BE49-F238E27FC236}">
                  <a16:creationId xmlns:a16="http://schemas.microsoft.com/office/drawing/2014/main" id="{8FFF6D77-00D2-C9B8-8BCE-E5E089FF5F74}"/>
                </a:ext>
              </a:extLst>
            </p:cNvPr>
            <p:cNvSpPr/>
            <p:nvPr/>
          </p:nvSpPr>
          <p:spPr>
            <a:xfrm>
              <a:off x="747159" y="3158061"/>
              <a:ext cx="572700" cy="572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5" name="Google Shape;12135;p89">
              <a:extLst>
                <a:ext uri="{FF2B5EF4-FFF2-40B4-BE49-F238E27FC236}">
                  <a16:creationId xmlns:a16="http://schemas.microsoft.com/office/drawing/2014/main" id="{8486CB39-D75F-6919-B31F-B2A75E541F91}"/>
                </a:ext>
              </a:extLst>
            </p:cNvPr>
            <p:cNvGrpSpPr/>
            <p:nvPr/>
          </p:nvGrpSpPr>
          <p:grpSpPr>
            <a:xfrm>
              <a:off x="860331" y="3242176"/>
              <a:ext cx="382828" cy="358601"/>
              <a:chOff x="2753373" y="2902523"/>
              <a:chExt cx="347552" cy="325557"/>
            </a:xfrm>
            <a:solidFill>
              <a:schemeClr val="bg1"/>
            </a:solidFill>
          </p:grpSpPr>
          <p:sp>
            <p:nvSpPr>
              <p:cNvPr id="16" name="Google Shape;12136;p89">
                <a:extLst>
                  <a:ext uri="{FF2B5EF4-FFF2-40B4-BE49-F238E27FC236}">
                    <a16:creationId xmlns:a16="http://schemas.microsoft.com/office/drawing/2014/main" id="{840BB9B5-7124-9B0F-C46C-91C820BF467F}"/>
                  </a:ext>
                </a:extLst>
              </p:cNvPr>
              <p:cNvSpPr/>
              <p:nvPr/>
            </p:nvSpPr>
            <p:spPr>
              <a:xfrm>
                <a:off x="2807962" y="3018575"/>
                <a:ext cx="86418" cy="29506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927" extrusionOk="0">
                    <a:moveTo>
                      <a:pt x="1070" y="0"/>
                    </a:moveTo>
                    <a:cubicBezTo>
                      <a:pt x="752" y="0"/>
                      <a:pt x="464" y="31"/>
                      <a:pt x="274" y="57"/>
                    </a:cubicBezTo>
                    <a:cubicBezTo>
                      <a:pt x="107" y="93"/>
                      <a:pt x="0" y="224"/>
                      <a:pt x="0" y="390"/>
                    </a:cubicBezTo>
                    <a:lnTo>
                      <a:pt x="0" y="759"/>
                    </a:lnTo>
                    <a:cubicBezTo>
                      <a:pt x="0" y="843"/>
                      <a:pt x="72" y="926"/>
                      <a:pt x="155" y="926"/>
                    </a:cubicBezTo>
                    <a:cubicBezTo>
                      <a:pt x="250" y="926"/>
                      <a:pt x="322" y="843"/>
                      <a:pt x="322" y="759"/>
                    </a:cubicBezTo>
                    <a:lnTo>
                      <a:pt x="322" y="390"/>
                    </a:lnTo>
                    <a:cubicBezTo>
                      <a:pt x="322" y="390"/>
                      <a:pt x="322" y="367"/>
                      <a:pt x="334" y="367"/>
                    </a:cubicBezTo>
                    <a:cubicBezTo>
                      <a:pt x="493" y="349"/>
                      <a:pt x="758" y="318"/>
                      <a:pt x="1059" y="318"/>
                    </a:cubicBezTo>
                    <a:cubicBezTo>
                      <a:pt x="1163" y="318"/>
                      <a:pt x="1271" y="322"/>
                      <a:pt x="1381" y="331"/>
                    </a:cubicBezTo>
                    <a:cubicBezTo>
                      <a:pt x="1870" y="355"/>
                      <a:pt x="2239" y="486"/>
                      <a:pt x="2453" y="700"/>
                    </a:cubicBezTo>
                    <a:cubicBezTo>
                      <a:pt x="2483" y="730"/>
                      <a:pt x="2524" y="745"/>
                      <a:pt x="2566" y="745"/>
                    </a:cubicBezTo>
                    <a:cubicBezTo>
                      <a:pt x="2608" y="745"/>
                      <a:pt x="2649" y="730"/>
                      <a:pt x="2679" y="700"/>
                    </a:cubicBezTo>
                    <a:cubicBezTo>
                      <a:pt x="2715" y="640"/>
                      <a:pt x="2715" y="533"/>
                      <a:pt x="2655" y="474"/>
                    </a:cubicBezTo>
                    <a:cubicBezTo>
                      <a:pt x="2276" y="95"/>
                      <a:pt x="1627" y="0"/>
                      <a:pt x="10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137;p89">
                <a:extLst>
                  <a:ext uri="{FF2B5EF4-FFF2-40B4-BE49-F238E27FC236}">
                    <a16:creationId xmlns:a16="http://schemas.microsoft.com/office/drawing/2014/main" id="{61FC2837-1F72-F196-2858-C4C3A81A094C}"/>
                  </a:ext>
                </a:extLst>
              </p:cNvPr>
              <p:cNvSpPr/>
              <p:nvPr/>
            </p:nvSpPr>
            <p:spPr>
              <a:xfrm>
                <a:off x="2753373" y="2973376"/>
                <a:ext cx="195213" cy="254704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002" extrusionOk="0">
                    <a:moveTo>
                      <a:pt x="4787" y="298"/>
                    </a:moveTo>
                    <a:lnTo>
                      <a:pt x="4787" y="1846"/>
                    </a:lnTo>
                    <a:cubicBezTo>
                      <a:pt x="4787" y="2084"/>
                      <a:pt x="4751" y="2310"/>
                      <a:pt x="4644" y="2513"/>
                    </a:cubicBezTo>
                    <a:cubicBezTo>
                      <a:pt x="4632" y="2537"/>
                      <a:pt x="4632" y="2560"/>
                      <a:pt x="4632" y="2596"/>
                    </a:cubicBezTo>
                    <a:lnTo>
                      <a:pt x="4632" y="3037"/>
                    </a:lnTo>
                    <a:cubicBezTo>
                      <a:pt x="4632" y="3465"/>
                      <a:pt x="4442" y="3870"/>
                      <a:pt x="4132" y="4168"/>
                    </a:cubicBezTo>
                    <a:cubicBezTo>
                      <a:pt x="3852" y="4437"/>
                      <a:pt x="3484" y="4590"/>
                      <a:pt x="3099" y="4590"/>
                    </a:cubicBezTo>
                    <a:cubicBezTo>
                      <a:pt x="3059" y="4590"/>
                      <a:pt x="3018" y="4588"/>
                      <a:pt x="2977" y="4584"/>
                    </a:cubicBezTo>
                    <a:cubicBezTo>
                      <a:pt x="2156" y="4525"/>
                      <a:pt x="1513" y="3811"/>
                      <a:pt x="1513" y="2977"/>
                    </a:cubicBezTo>
                    <a:lnTo>
                      <a:pt x="1513" y="2572"/>
                    </a:lnTo>
                    <a:cubicBezTo>
                      <a:pt x="1513" y="2549"/>
                      <a:pt x="1513" y="2537"/>
                      <a:pt x="1501" y="2501"/>
                    </a:cubicBezTo>
                    <a:cubicBezTo>
                      <a:pt x="1394" y="2298"/>
                      <a:pt x="1358" y="2072"/>
                      <a:pt x="1358" y="1834"/>
                    </a:cubicBezTo>
                    <a:lnTo>
                      <a:pt x="1358" y="1513"/>
                    </a:lnTo>
                    <a:cubicBezTo>
                      <a:pt x="1358" y="834"/>
                      <a:pt x="1894" y="298"/>
                      <a:pt x="2561" y="298"/>
                    </a:cubicBezTo>
                    <a:close/>
                    <a:moveTo>
                      <a:pt x="3930" y="4680"/>
                    </a:moveTo>
                    <a:lnTo>
                      <a:pt x="3930" y="4977"/>
                    </a:lnTo>
                    <a:lnTo>
                      <a:pt x="3061" y="5573"/>
                    </a:lnTo>
                    <a:lnTo>
                      <a:pt x="2203" y="4977"/>
                    </a:lnTo>
                    <a:lnTo>
                      <a:pt x="2203" y="4680"/>
                    </a:lnTo>
                    <a:cubicBezTo>
                      <a:pt x="2430" y="4799"/>
                      <a:pt x="2680" y="4870"/>
                      <a:pt x="2942" y="4882"/>
                    </a:cubicBezTo>
                    <a:lnTo>
                      <a:pt x="3061" y="4882"/>
                    </a:lnTo>
                    <a:cubicBezTo>
                      <a:pt x="3358" y="4882"/>
                      <a:pt x="3656" y="4811"/>
                      <a:pt x="3930" y="4680"/>
                    </a:cubicBezTo>
                    <a:close/>
                    <a:moveTo>
                      <a:pt x="2084" y="5275"/>
                    </a:moveTo>
                    <a:lnTo>
                      <a:pt x="2846" y="5787"/>
                    </a:lnTo>
                    <a:lnTo>
                      <a:pt x="2430" y="6180"/>
                    </a:lnTo>
                    <a:lnTo>
                      <a:pt x="2406" y="6180"/>
                    </a:lnTo>
                    <a:lnTo>
                      <a:pt x="1918" y="5442"/>
                    </a:lnTo>
                    <a:lnTo>
                      <a:pt x="2084" y="5275"/>
                    </a:lnTo>
                    <a:close/>
                    <a:moveTo>
                      <a:pt x="4073" y="5251"/>
                    </a:moveTo>
                    <a:lnTo>
                      <a:pt x="4239" y="5418"/>
                    </a:lnTo>
                    <a:lnTo>
                      <a:pt x="3739" y="6180"/>
                    </a:lnTo>
                    <a:lnTo>
                      <a:pt x="3716" y="6180"/>
                    </a:lnTo>
                    <a:lnTo>
                      <a:pt x="3311" y="5775"/>
                    </a:lnTo>
                    <a:lnTo>
                      <a:pt x="4073" y="5251"/>
                    </a:lnTo>
                    <a:close/>
                    <a:moveTo>
                      <a:pt x="2549" y="1"/>
                    </a:moveTo>
                    <a:cubicBezTo>
                      <a:pt x="1715" y="1"/>
                      <a:pt x="1025" y="691"/>
                      <a:pt x="1025" y="1525"/>
                    </a:cubicBezTo>
                    <a:lnTo>
                      <a:pt x="1025" y="1870"/>
                    </a:lnTo>
                    <a:cubicBezTo>
                      <a:pt x="1025" y="2132"/>
                      <a:pt x="1084" y="2406"/>
                      <a:pt x="1191" y="2644"/>
                    </a:cubicBezTo>
                    <a:lnTo>
                      <a:pt x="1191" y="3001"/>
                    </a:lnTo>
                    <a:cubicBezTo>
                      <a:pt x="1191" y="3596"/>
                      <a:pt x="1453" y="4132"/>
                      <a:pt x="1870" y="4489"/>
                    </a:cubicBezTo>
                    <a:lnTo>
                      <a:pt x="1870" y="5025"/>
                    </a:lnTo>
                    <a:lnTo>
                      <a:pt x="1572" y="5335"/>
                    </a:lnTo>
                    <a:cubicBezTo>
                      <a:pt x="1549" y="5358"/>
                      <a:pt x="1537" y="5406"/>
                      <a:pt x="1537" y="5454"/>
                    </a:cubicBezTo>
                    <a:lnTo>
                      <a:pt x="548" y="5811"/>
                    </a:lnTo>
                    <a:cubicBezTo>
                      <a:pt x="227" y="5930"/>
                      <a:pt x="1" y="6239"/>
                      <a:pt x="1" y="6597"/>
                    </a:cubicBezTo>
                    <a:lnTo>
                      <a:pt x="1" y="7823"/>
                    </a:lnTo>
                    <a:cubicBezTo>
                      <a:pt x="1" y="7906"/>
                      <a:pt x="72" y="7978"/>
                      <a:pt x="167" y="7978"/>
                    </a:cubicBezTo>
                    <a:cubicBezTo>
                      <a:pt x="251" y="7978"/>
                      <a:pt x="322" y="7906"/>
                      <a:pt x="322" y="7823"/>
                    </a:cubicBezTo>
                    <a:lnTo>
                      <a:pt x="322" y="6597"/>
                    </a:lnTo>
                    <a:cubicBezTo>
                      <a:pt x="322" y="6370"/>
                      <a:pt x="465" y="6180"/>
                      <a:pt x="668" y="6108"/>
                    </a:cubicBezTo>
                    <a:lnTo>
                      <a:pt x="1691" y="5739"/>
                    </a:lnTo>
                    <a:lnTo>
                      <a:pt x="2120" y="6370"/>
                    </a:lnTo>
                    <a:cubicBezTo>
                      <a:pt x="2180" y="6466"/>
                      <a:pt x="2275" y="6501"/>
                      <a:pt x="2358" y="6525"/>
                    </a:cubicBezTo>
                    <a:lnTo>
                      <a:pt x="2394" y="6525"/>
                    </a:lnTo>
                    <a:cubicBezTo>
                      <a:pt x="2489" y="6525"/>
                      <a:pt x="2561" y="6489"/>
                      <a:pt x="2632" y="6430"/>
                    </a:cubicBezTo>
                    <a:lnTo>
                      <a:pt x="2906" y="6168"/>
                    </a:lnTo>
                    <a:lnTo>
                      <a:pt x="2906" y="7835"/>
                    </a:lnTo>
                    <a:cubicBezTo>
                      <a:pt x="2906" y="7918"/>
                      <a:pt x="2977" y="8002"/>
                      <a:pt x="3061" y="8002"/>
                    </a:cubicBezTo>
                    <a:cubicBezTo>
                      <a:pt x="3156" y="8002"/>
                      <a:pt x="3227" y="7918"/>
                      <a:pt x="3227" y="7835"/>
                    </a:cubicBezTo>
                    <a:lnTo>
                      <a:pt x="3227" y="6168"/>
                    </a:lnTo>
                    <a:lnTo>
                      <a:pt x="3501" y="6430"/>
                    </a:lnTo>
                    <a:cubicBezTo>
                      <a:pt x="3549" y="6489"/>
                      <a:pt x="3644" y="6525"/>
                      <a:pt x="3739" y="6525"/>
                    </a:cubicBezTo>
                    <a:lnTo>
                      <a:pt x="3763" y="6525"/>
                    </a:lnTo>
                    <a:cubicBezTo>
                      <a:pt x="3870" y="6501"/>
                      <a:pt x="3954" y="6466"/>
                      <a:pt x="4001" y="6370"/>
                    </a:cubicBezTo>
                    <a:lnTo>
                      <a:pt x="4430" y="5739"/>
                    </a:lnTo>
                    <a:lnTo>
                      <a:pt x="5466" y="6108"/>
                    </a:lnTo>
                    <a:cubicBezTo>
                      <a:pt x="5668" y="6180"/>
                      <a:pt x="5799" y="6370"/>
                      <a:pt x="5799" y="6597"/>
                    </a:cubicBezTo>
                    <a:lnTo>
                      <a:pt x="5799" y="7823"/>
                    </a:lnTo>
                    <a:cubicBezTo>
                      <a:pt x="5799" y="7906"/>
                      <a:pt x="5882" y="7978"/>
                      <a:pt x="5966" y="7978"/>
                    </a:cubicBezTo>
                    <a:cubicBezTo>
                      <a:pt x="6061" y="7978"/>
                      <a:pt x="6133" y="7906"/>
                      <a:pt x="6133" y="7823"/>
                    </a:cubicBezTo>
                    <a:lnTo>
                      <a:pt x="6133" y="6597"/>
                    </a:lnTo>
                    <a:cubicBezTo>
                      <a:pt x="6121" y="6228"/>
                      <a:pt x="5894" y="5918"/>
                      <a:pt x="5561" y="5787"/>
                    </a:cubicBezTo>
                    <a:lnTo>
                      <a:pt x="4585" y="5442"/>
                    </a:lnTo>
                    <a:cubicBezTo>
                      <a:pt x="4585" y="5394"/>
                      <a:pt x="4561" y="5346"/>
                      <a:pt x="4537" y="5323"/>
                    </a:cubicBezTo>
                    <a:lnTo>
                      <a:pt x="4239" y="5001"/>
                    </a:lnTo>
                    <a:lnTo>
                      <a:pt x="4239" y="4489"/>
                    </a:lnTo>
                    <a:cubicBezTo>
                      <a:pt x="4275" y="4454"/>
                      <a:pt x="4299" y="4430"/>
                      <a:pt x="4335" y="4406"/>
                    </a:cubicBezTo>
                    <a:cubicBezTo>
                      <a:pt x="4704" y="4049"/>
                      <a:pt x="4930" y="3561"/>
                      <a:pt x="4930" y="3060"/>
                    </a:cubicBezTo>
                    <a:lnTo>
                      <a:pt x="4930" y="2644"/>
                    </a:lnTo>
                    <a:cubicBezTo>
                      <a:pt x="5037" y="2382"/>
                      <a:pt x="5085" y="2132"/>
                      <a:pt x="5085" y="1870"/>
                    </a:cubicBezTo>
                    <a:lnTo>
                      <a:pt x="5085" y="167"/>
                    </a:lnTo>
                    <a:cubicBezTo>
                      <a:pt x="5085" y="84"/>
                      <a:pt x="5013" y="1"/>
                      <a:pt x="4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138;p89">
                <a:extLst>
                  <a:ext uri="{FF2B5EF4-FFF2-40B4-BE49-F238E27FC236}">
                    <a16:creationId xmlns:a16="http://schemas.microsoft.com/office/drawing/2014/main" id="{07D10A55-4587-D410-289A-7D148F38BED6}"/>
                  </a:ext>
                </a:extLst>
              </p:cNvPr>
              <p:cNvSpPr/>
              <p:nvPr/>
            </p:nvSpPr>
            <p:spPr>
              <a:xfrm>
                <a:off x="2905361" y="3195072"/>
                <a:ext cx="10631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13" extrusionOk="0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858"/>
                    </a:lnTo>
                    <a:cubicBezTo>
                      <a:pt x="0" y="941"/>
                      <a:pt x="72" y="1013"/>
                      <a:pt x="167" y="1013"/>
                    </a:cubicBezTo>
                    <a:cubicBezTo>
                      <a:pt x="250" y="1013"/>
                      <a:pt x="334" y="941"/>
                      <a:pt x="334" y="858"/>
                    </a:cubicBezTo>
                    <a:lnTo>
                      <a:pt x="334" y="167"/>
                    </a:lnTo>
                    <a:cubicBezTo>
                      <a:pt x="334" y="60"/>
                      <a:pt x="250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139;p89">
                <a:extLst>
                  <a:ext uri="{FF2B5EF4-FFF2-40B4-BE49-F238E27FC236}">
                    <a16:creationId xmlns:a16="http://schemas.microsoft.com/office/drawing/2014/main" id="{D64A4653-C1FD-8F15-4608-499AE7C10444}"/>
                  </a:ext>
                </a:extLst>
              </p:cNvPr>
              <p:cNvSpPr/>
              <p:nvPr/>
            </p:nvSpPr>
            <p:spPr>
              <a:xfrm>
                <a:off x="2939069" y="2934735"/>
                <a:ext cx="161856" cy="169049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311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3393"/>
                    </a:lnTo>
                    <a:cubicBezTo>
                      <a:pt x="1" y="3763"/>
                      <a:pt x="299" y="4060"/>
                      <a:pt x="668" y="4060"/>
                    </a:cubicBezTo>
                    <a:lnTo>
                      <a:pt x="977" y="4060"/>
                    </a:lnTo>
                    <a:lnTo>
                      <a:pt x="739" y="5001"/>
                    </a:lnTo>
                    <a:cubicBezTo>
                      <a:pt x="715" y="5108"/>
                      <a:pt x="763" y="5203"/>
                      <a:pt x="846" y="5263"/>
                    </a:cubicBezTo>
                    <a:cubicBezTo>
                      <a:pt x="894" y="5298"/>
                      <a:pt x="941" y="5310"/>
                      <a:pt x="977" y="5310"/>
                    </a:cubicBezTo>
                    <a:cubicBezTo>
                      <a:pt x="1025" y="5310"/>
                      <a:pt x="1084" y="5298"/>
                      <a:pt x="1132" y="5263"/>
                    </a:cubicBezTo>
                    <a:lnTo>
                      <a:pt x="2763" y="4072"/>
                    </a:lnTo>
                    <a:lnTo>
                      <a:pt x="4418" y="4072"/>
                    </a:lnTo>
                    <a:cubicBezTo>
                      <a:pt x="4787" y="4072"/>
                      <a:pt x="5085" y="3774"/>
                      <a:pt x="5085" y="3405"/>
                    </a:cubicBezTo>
                    <a:lnTo>
                      <a:pt x="5085" y="679"/>
                    </a:lnTo>
                    <a:cubicBezTo>
                      <a:pt x="5061" y="298"/>
                      <a:pt x="4751" y="0"/>
                      <a:pt x="4394" y="0"/>
                    </a:cubicBezTo>
                    <a:lnTo>
                      <a:pt x="3537" y="0"/>
                    </a:lnTo>
                    <a:cubicBezTo>
                      <a:pt x="3454" y="0"/>
                      <a:pt x="3370" y="72"/>
                      <a:pt x="3370" y="167"/>
                    </a:cubicBezTo>
                    <a:cubicBezTo>
                      <a:pt x="3370" y="250"/>
                      <a:pt x="3454" y="322"/>
                      <a:pt x="3537" y="322"/>
                    </a:cubicBezTo>
                    <a:lnTo>
                      <a:pt x="4394" y="322"/>
                    </a:lnTo>
                    <a:cubicBezTo>
                      <a:pt x="4585" y="322"/>
                      <a:pt x="4751" y="488"/>
                      <a:pt x="4751" y="679"/>
                    </a:cubicBezTo>
                    <a:lnTo>
                      <a:pt x="4751" y="3405"/>
                    </a:lnTo>
                    <a:cubicBezTo>
                      <a:pt x="4751" y="3596"/>
                      <a:pt x="4585" y="3763"/>
                      <a:pt x="4394" y="3763"/>
                    </a:cubicBezTo>
                    <a:lnTo>
                      <a:pt x="2692" y="3763"/>
                    </a:lnTo>
                    <a:cubicBezTo>
                      <a:pt x="2668" y="3763"/>
                      <a:pt x="2632" y="3774"/>
                      <a:pt x="2608" y="3798"/>
                    </a:cubicBezTo>
                    <a:lnTo>
                      <a:pt x="1084" y="4894"/>
                    </a:lnTo>
                    <a:lnTo>
                      <a:pt x="1322" y="3953"/>
                    </a:lnTo>
                    <a:cubicBezTo>
                      <a:pt x="1334" y="3917"/>
                      <a:pt x="1322" y="3858"/>
                      <a:pt x="1287" y="3822"/>
                    </a:cubicBezTo>
                    <a:cubicBezTo>
                      <a:pt x="1263" y="3774"/>
                      <a:pt x="1215" y="3763"/>
                      <a:pt x="1180" y="3763"/>
                    </a:cubicBezTo>
                    <a:lnTo>
                      <a:pt x="668" y="3763"/>
                    </a:lnTo>
                    <a:cubicBezTo>
                      <a:pt x="477" y="3763"/>
                      <a:pt x="310" y="3596"/>
                      <a:pt x="310" y="3405"/>
                    </a:cubicBezTo>
                    <a:lnTo>
                      <a:pt x="310" y="679"/>
                    </a:lnTo>
                    <a:cubicBezTo>
                      <a:pt x="310" y="488"/>
                      <a:pt x="477" y="322"/>
                      <a:pt x="668" y="322"/>
                    </a:cubicBezTo>
                    <a:lnTo>
                      <a:pt x="1513" y="322"/>
                    </a:lnTo>
                    <a:cubicBezTo>
                      <a:pt x="1608" y="322"/>
                      <a:pt x="1680" y="250"/>
                      <a:pt x="1680" y="167"/>
                    </a:cubicBezTo>
                    <a:cubicBezTo>
                      <a:pt x="1680" y="72"/>
                      <a:pt x="1608" y="0"/>
                      <a:pt x="15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140;p89">
                <a:extLst>
                  <a:ext uri="{FF2B5EF4-FFF2-40B4-BE49-F238E27FC236}">
                    <a16:creationId xmlns:a16="http://schemas.microsoft.com/office/drawing/2014/main" id="{E6785EAF-B6FA-926C-437F-8D2AC4406054}"/>
                  </a:ext>
                </a:extLst>
              </p:cNvPr>
              <p:cNvSpPr/>
              <p:nvPr/>
            </p:nvSpPr>
            <p:spPr>
              <a:xfrm>
                <a:off x="3002379" y="2902523"/>
                <a:ext cx="32244" cy="966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037" extrusionOk="0">
                    <a:moveTo>
                      <a:pt x="691" y="310"/>
                    </a:moveTo>
                    <a:lnTo>
                      <a:pt x="536" y="2727"/>
                    </a:lnTo>
                    <a:lnTo>
                      <a:pt x="500" y="2727"/>
                    </a:lnTo>
                    <a:lnTo>
                      <a:pt x="345" y="310"/>
                    </a:lnTo>
                    <a:close/>
                    <a:moveTo>
                      <a:pt x="167" y="0"/>
                    </a:moveTo>
                    <a:cubicBezTo>
                      <a:pt x="119" y="0"/>
                      <a:pt x="84" y="12"/>
                      <a:pt x="48" y="48"/>
                    </a:cubicBezTo>
                    <a:cubicBezTo>
                      <a:pt x="24" y="72"/>
                      <a:pt x="0" y="119"/>
                      <a:pt x="0" y="167"/>
                    </a:cubicBezTo>
                    <a:lnTo>
                      <a:pt x="167" y="2881"/>
                    </a:lnTo>
                    <a:cubicBezTo>
                      <a:pt x="167" y="2977"/>
                      <a:pt x="238" y="3036"/>
                      <a:pt x="334" y="3036"/>
                    </a:cubicBezTo>
                    <a:lnTo>
                      <a:pt x="679" y="3036"/>
                    </a:lnTo>
                    <a:cubicBezTo>
                      <a:pt x="762" y="3036"/>
                      <a:pt x="822" y="2977"/>
                      <a:pt x="834" y="2881"/>
                    </a:cubicBezTo>
                    <a:lnTo>
                      <a:pt x="1000" y="167"/>
                    </a:lnTo>
                    <a:cubicBezTo>
                      <a:pt x="1012" y="119"/>
                      <a:pt x="1000" y="72"/>
                      <a:pt x="977" y="48"/>
                    </a:cubicBezTo>
                    <a:cubicBezTo>
                      <a:pt x="941" y="12"/>
                      <a:pt x="893" y="0"/>
                      <a:pt x="8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141;p89">
                <a:extLst>
                  <a:ext uri="{FF2B5EF4-FFF2-40B4-BE49-F238E27FC236}">
                    <a16:creationId xmlns:a16="http://schemas.microsoft.com/office/drawing/2014/main" id="{5066A9C7-1B0A-89DC-EEC6-53EB81BC926E}"/>
                  </a:ext>
                </a:extLst>
              </p:cNvPr>
              <p:cNvSpPr/>
              <p:nvPr/>
            </p:nvSpPr>
            <p:spPr>
              <a:xfrm>
                <a:off x="3003143" y="3005206"/>
                <a:ext cx="32244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13" extrusionOk="0">
                    <a:moveTo>
                      <a:pt x="500" y="322"/>
                    </a:moveTo>
                    <a:cubicBezTo>
                      <a:pt x="607" y="322"/>
                      <a:pt x="679" y="406"/>
                      <a:pt x="679" y="513"/>
                    </a:cubicBezTo>
                    <a:cubicBezTo>
                      <a:pt x="679" y="608"/>
                      <a:pt x="595" y="691"/>
                      <a:pt x="500" y="691"/>
                    </a:cubicBezTo>
                    <a:cubicBezTo>
                      <a:pt x="393" y="691"/>
                      <a:pt x="321" y="608"/>
                      <a:pt x="321" y="513"/>
                    </a:cubicBezTo>
                    <a:cubicBezTo>
                      <a:pt x="321" y="406"/>
                      <a:pt x="393" y="322"/>
                      <a:pt x="500" y="322"/>
                    </a:cubicBezTo>
                    <a:close/>
                    <a:moveTo>
                      <a:pt x="500" y="1"/>
                    </a:moveTo>
                    <a:cubicBezTo>
                      <a:pt x="214" y="1"/>
                      <a:pt x="0" y="227"/>
                      <a:pt x="0" y="513"/>
                    </a:cubicBezTo>
                    <a:cubicBezTo>
                      <a:pt x="0" y="787"/>
                      <a:pt x="214" y="1013"/>
                      <a:pt x="500" y="1013"/>
                    </a:cubicBezTo>
                    <a:cubicBezTo>
                      <a:pt x="786" y="1013"/>
                      <a:pt x="1012" y="787"/>
                      <a:pt x="1012" y="513"/>
                    </a:cubicBezTo>
                    <a:cubicBezTo>
                      <a:pt x="988" y="227"/>
                      <a:pt x="762" y="1"/>
                      <a:pt x="5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411;p45">
            <a:extLst>
              <a:ext uri="{FF2B5EF4-FFF2-40B4-BE49-F238E27FC236}">
                <a16:creationId xmlns:a16="http://schemas.microsoft.com/office/drawing/2014/main" id="{B23CBE1E-4D18-A57C-9DC7-812D1DB4125C}"/>
              </a:ext>
            </a:extLst>
          </p:cNvPr>
          <p:cNvSpPr txBox="1">
            <a:spLocks/>
          </p:cNvSpPr>
          <p:nvPr/>
        </p:nvSpPr>
        <p:spPr>
          <a:xfrm>
            <a:off x="1387131" y="3117352"/>
            <a:ext cx="6955898" cy="92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ru-RU" sz="1600" dirty="0"/>
              <a:t>Соответствие критериям экономической или  социальной значимости для развития региона</a:t>
            </a:r>
          </a:p>
          <a:p>
            <a:pPr marL="0" indent="0"/>
            <a:r>
              <a:rPr lang="ru-RU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Достижение параметров по выручке (экономическая значимость) или по заработной плате и численности работников (социальная значимость) </a:t>
            </a:r>
            <a:endParaRPr lang="ru-RU" sz="1400" b="0" i="1" dirty="0"/>
          </a:p>
        </p:txBody>
      </p:sp>
    </p:spTree>
    <p:extLst>
      <p:ext uri="{BB962C8B-B14F-4D97-AF65-F5344CB8AC3E}">
        <p14:creationId xmlns:p14="http://schemas.microsoft.com/office/powerpoint/2010/main" val="305893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885493" y="513973"/>
            <a:ext cx="7407902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4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4.3</a:t>
            </a:r>
            <a:r>
              <a:rPr lang="ru-RU" sz="24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Ограничения на предоставление бюджетных трансфертов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A6A8B-98FB-61E5-14E5-3B291C46FE9F}"/>
              </a:ext>
            </a:extLst>
          </p:cNvPr>
          <p:cNvSpPr txBox="1"/>
          <p:nvPr/>
        </p:nvSpPr>
        <p:spPr>
          <a:xfrm>
            <a:off x="1034902" y="1609060"/>
            <a:ext cx="719469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Реализация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инвестиционных проектов </a:t>
            </a:r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с привлечением средств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республиканского или местных бюджетов, в том числе реализуемых с бюджетными трансфертами в рамках иных законодательных актов, государственных целевых бюджетных и внебюджетных фондов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внешних государственных займов и внешних займов, привлеченных под гарантии Правительства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кредитов банков под гарантии Правительства, местных органов, а также кредитов, по которым из бюджета осуществляется компенсация потерь банков, Банка развития от предоставления кредитов на льготных условиях, возмещение (уплата) процентов (предоставление субсидий на уплату процентов) за пользование кредитами</a:t>
            </a:r>
          </a:p>
        </p:txBody>
      </p:sp>
    </p:spTree>
    <p:extLst>
      <p:ext uri="{BB962C8B-B14F-4D97-AF65-F5344CB8AC3E}">
        <p14:creationId xmlns:p14="http://schemas.microsoft.com/office/powerpoint/2010/main" val="754160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885493" y="513973"/>
            <a:ext cx="7407902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4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4.4</a:t>
            </a:r>
            <a:r>
              <a:rPr lang="ru-RU" sz="24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Размер бюджетных трансфертов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7DAB73-3E01-CF02-DFEE-46C6B94AD884}"/>
              </a:ext>
            </a:extLst>
          </p:cNvPr>
          <p:cNvGraphicFramePr>
            <a:graphicFrameLocks noGrp="1"/>
          </p:cNvGraphicFramePr>
          <p:nvPr/>
        </p:nvGraphicFramePr>
        <p:xfrm>
          <a:off x="1148316" y="1146358"/>
          <a:ext cx="6861544" cy="325069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04006">
                  <a:extLst>
                    <a:ext uri="{9D8B030D-6E8A-4147-A177-3AD203B41FA5}">
                      <a16:colId xmlns:a16="http://schemas.microsoft.com/office/drawing/2014/main" val="219530638"/>
                    </a:ext>
                  </a:extLst>
                </a:gridCol>
                <a:gridCol w="2043295">
                  <a:extLst>
                    <a:ext uri="{9D8B030D-6E8A-4147-A177-3AD203B41FA5}">
                      <a16:colId xmlns:a16="http://schemas.microsoft.com/office/drawing/2014/main" val="3730202495"/>
                    </a:ext>
                  </a:extLst>
                </a:gridCol>
                <a:gridCol w="2114243">
                  <a:extLst>
                    <a:ext uri="{9D8B030D-6E8A-4147-A177-3AD203B41FA5}">
                      <a16:colId xmlns:a16="http://schemas.microsoft.com/office/drawing/2014/main" val="3859506163"/>
                    </a:ext>
                  </a:extLst>
                </a:gridCol>
              </a:tblGrid>
              <a:tr h="425002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Группа АТЕ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00" dirty="0">
                          <a:solidFill>
                            <a:schemeClr val="bg1"/>
                          </a:solidFill>
                          <a:effectLst/>
                        </a:rPr>
                        <a:t>РАЗМЕР ТРАНСФЕРТОВ </a:t>
                      </a:r>
                      <a:br>
                        <a:rPr lang="ru-RU" sz="1600" b="1" kern="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600" b="0" kern="100" dirty="0">
                          <a:solidFill>
                            <a:schemeClr val="bg1"/>
                          </a:solidFill>
                          <a:effectLst/>
                        </a:rPr>
                        <a:t>(в % от объема капитальных затрат)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62966"/>
                  </a:ext>
                </a:extLst>
              </a:tr>
              <a:tr h="804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Удельный вес заемных ресурсов ≤30% от суммы затрат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Удельный вес заемных ресурсов &gt;30% от суммы затрат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56815"/>
                  </a:ext>
                </a:extLst>
              </a:tr>
              <a:tr h="2469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Индустриальные центры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592189"/>
                  </a:ext>
                </a:extLst>
              </a:tr>
              <a:tr h="5599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Промышленные и аграрно-промышленные районы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356629"/>
                  </a:ext>
                </a:extLst>
              </a:tr>
              <a:tr h="2469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Аграрные районы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306138"/>
                  </a:ext>
                </a:extLst>
              </a:tr>
              <a:tr h="7338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Природоохранные и туристско-рекреационные районы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r>
                        <a:rPr lang="ru-RU" sz="1600" b="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3142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06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768812" y="124112"/>
            <a:ext cx="7765588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000" spc="-2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  <a:r>
              <a:rPr lang="ru-RU" sz="20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.5</a:t>
            </a:r>
            <a:r>
              <a:rPr lang="ru-RU" sz="20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0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Порядок предоставления: </a:t>
            </a:r>
          </a:p>
          <a:p>
            <a:r>
              <a:rPr lang="ru-RU" sz="2000" u="sng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Этап 1 </a:t>
            </a:r>
            <a:r>
              <a:rPr lang="ru-RU" sz="20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(формирование перечня инвестпроектов)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CB68933-A4B8-2ECB-F8A7-C890578AE7BA}"/>
              </a:ext>
            </a:extLst>
          </p:cNvPr>
          <p:cNvSpPr/>
          <p:nvPr/>
        </p:nvSpPr>
        <p:spPr>
          <a:xfrm>
            <a:off x="410317" y="1537446"/>
            <a:ext cx="1127052" cy="6323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Инвестор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2809375-4642-E866-D0A8-53E0AD114931}"/>
              </a:ext>
            </a:extLst>
          </p:cNvPr>
          <p:cNvSpPr/>
          <p:nvPr/>
        </p:nvSpPr>
        <p:spPr>
          <a:xfrm>
            <a:off x="4116896" y="1540296"/>
            <a:ext cx="1943022" cy="6323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Уполномоченный госорган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578CCA-8FDD-5EF6-FE89-73356D4114A5}"/>
              </a:ext>
            </a:extLst>
          </p:cNvPr>
          <p:cNvSpPr/>
          <p:nvPr/>
        </p:nvSpPr>
        <p:spPr>
          <a:xfrm>
            <a:off x="6181091" y="3237040"/>
            <a:ext cx="2190305" cy="6323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Минэкономики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A92247-0E17-250A-49CC-5B5A19EA1D8B}"/>
              </a:ext>
            </a:extLst>
          </p:cNvPr>
          <p:cNvSpPr/>
          <p:nvPr/>
        </p:nvSpPr>
        <p:spPr>
          <a:xfrm>
            <a:off x="1537369" y="3237038"/>
            <a:ext cx="1821849" cy="6323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Правительство</a:t>
            </a:r>
          </a:p>
        </p:txBody>
      </p:sp>
      <p:sp>
        <p:nvSpPr>
          <p:cNvPr id="7" name="Выноска: стрелка вправо 6">
            <a:extLst>
              <a:ext uri="{FF2B5EF4-FFF2-40B4-BE49-F238E27FC236}">
                <a16:creationId xmlns:a16="http://schemas.microsoft.com/office/drawing/2014/main" id="{5B881289-56E6-776E-B224-74C21FF1CB35}"/>
              </a:ext>
            </a:extLst>
          </p:cNvPr>
          <p:cNvSpPr/>
          <p:nvPr/>
        </p:nvSpPr>
        <p:spPr>
          <a:xfrm>
            <a:off x="1709605" y="1141228"/>
            <a:ext cx="2309502" cy="1430522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Направление заявления, пакета документов,  бизнес-плана с </a:t>
            </a:r>
            <a:r>
              <a:rPr lang="ru-RU" sz="1200" dirty="0">
                <a:solidFill>
                  <a:schemeClr val="bg1"/>
                </a:solidFill>
              </a:rPr>
              <a:t>положительным заключением ГКЭ</a:t>
            </a:r>
          </a:p>
        </p:txBody>
      </p:sp>
      <p:sp>
        <p:nvSpPr>
          <p:cNvPr id="12" name="Выноска: стрелка вниз 11">
            <a:extLst>
              <a:ext uri="{FF2B5EF4-FFF2-40B4-BE49-F238E27FC236}">
                <a16:creationId xmlns:a16="http://schemas.microsoft.com/office/drawing/2014/main" id="{4F1E2293-A428-95B8-0854-557535036DEE}"/>
              </a:ext>
            </a:extLst>
          </p:cNvPr>
          <p:cNvSpPr/>
          <p:nvPr/>
        </p:nvSpPr>
        <p:spPr>
          <a:xfrm>
            <a:off x="6181091" y="1141228"/>
            <a:ext cx="2190305" cy="2020186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Анализ документов на соответствие </a:t>
            </a:r>
            <a:r>
              <a:rPr lang="ru-RU" sz="1200" dirty="0">
                <a:solidFill>
                  <a:schemeClr val="bg1"/>
                </a:solidFill>
              </a:rPr>
              <a:t>требованиям ПСМ №650,</a:t>
            </a:r>
            <a:r>
              <a:rPr lang="ru-RU" sz="1200" dirty="0"/>
              <a:t> направление предложений для включения проекта в перечень</a:t>
            </a:r>
          </a:p>
        </p:txBody>
      </p:sp>
      <p:sp>
        <p:nvSpPr>
          <p:cNvPr id="13" name="Выноска: стрелка влево 12">
            <a:extLst>
              <a:ext uri="{FF2B5EF4-FFF2-40B4-BE49-F238E27FC236}">
                <a16:creationId xmlns:a16="http://schemas.microsoft.com/office/drawing/2014/main" id="{277DB9B3-D2CB-E976-4CA6-B4A7D02397E3}"/>
              </a:ext>
            </a:extLst>
          </p:cNvPr>
          <p:cNvSpPr/>
          <p:nvPr/>
        </p:nvSpPr>
        <p:spPr>
          <a:xfrm>
            <a:off x="3480391" y="2894409"/>
            <a:ext cx="2579527" cy="1317645"/>
          </a:xfrm>
          <a:prstGeom prst="lef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Подготовка проекта постановления, внесение в установленном порядке в Правительство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3956422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768812" y="124112"/>
            <a:ext cx="7765588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0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4.6</a:t>
            </a:r>
            <a:r>
              <a:rPr lang="ru-RU" sz="20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0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Порядок предоставления: </a:t>
            </a:r>
          </a:p>
          <a:p>
            <a:r>
              <a:rPr lang="ru-RU" sz="2000" u="sng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Этап 2 </a:t>
            </a:r>
            <a:r>
              <a:rPr lang="ru-RU" sz="20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(формирование потребности в средствах бюджета)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2809375-4642-E866-D0A8-53E0AD114931}"/>
              </a:ext>
            </a:extLst>
          </p:cNvPr>
          <p:cNvSpPr/>
          <p:nvPr/>
        </p:nvSpPr>
        <p:spPr>
          <a:xfrm>
            <a:off x="3196856" y="921488"/>
            <a:ext cx="3026735" cy="5549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Распорядитель средств (уполномоченный госорган)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578CCA-8FDD-5EF6-FE89-73356D4114A5}"/>
              </a:ext>
            </a:extLst>
          </p:cNvPr>
          <p:cNvSpPr/>
          <p:nvPr/>
        </p:nvSpPr>
        <p:spPr>
          <a:xfrm>
            <a:off x="3802912" y="2727839"/>
            <a:ext cx="1814622" cy="582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Минэкономики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A92247-0E17-250A-49CC-5B5A19EA1D8B}"/>
              </a:ext>
            </a:extLst>
          </p:cNvPr>
          <p:cNvSpPr/>
          <p:nvPr/>
        </p:nvSpPr>
        <p:spPr>
          <a:xfrm>
            <a:off x="5979099" y="4200345"/>
            <a:ext cx="1847201" cy="5240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Правительство</a:t>
            </a:r>
          </a:p>
        </p:txBody>
      </p:sp>
      <p:sp>
        <p:nvSpPr>
          <p:cNvPr id="12" name="Выноска: стрелка вниз 11">
            <a:extLst>
              <a:ext uri="{FF2B5EF4-FFF2-40B4-BE49-F238E27FC236}">
                <a16:creationId xmlns:a16="http://schemas.microsoft.com/office/drawing/2014/main" id="{4F1E2293-A428-95B8-0854-557535036DEE}"/>
              </a:ext>
            </a:extLst>
          </p:cNvPr>
          <p:cNvSpPr/>
          <p:nvPr/>
        </p:nvSpPr>
        <p:spPr>
          <a:xfrm>
            <a:off x="3196856" y="1524000"/>
            <a:ext cx="3026735" cy="1162267"/>
          </a:xfrm>
          <a:prstGeom prst="downArrowCallout">
            <a:avLst>
              <a:gd name="adj1" fmla="val 25000"/>
              <a:gd name="adj2" fmla="val 25000"/>
              <a:gd name="adj3" fmla="val 26511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Направление предложений о потребности в средствах бюджета для предоставления бюджетных трансфертов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2309DB6-ECC2-AF30-710A-8E847B80548D}"/>
              </a:ext>
            </a:extLst>
          </p:cNvPr>
          <p:cNvSpPr/>
          <p:nvPr/>
        </p:nvSpPr>
        <p:spPr>
          <a:xfrm>
            <a:off x="1596475" y="4200346"/>
            <a:ext cx="1842540" cy="5240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Минфин</a:t>
            </a:r>
          </a:p>
        </p:txBody>
      </p:sp>
      <p:sp>
        <p:nvSpPr>
          <p:cNvPr id="10" name="Выноска: стрелка вниз 9">
            <a:extLst>
              <a:ext uri="{FF2B5EF4-FFF2-40B4-BE49-F238E27FC236}">
                <a16:creationId xmlns:a16="http://schemas.microsoft.com/office/drawing/2014/main" id="{CD080459-C504-1B3F-0D3E-CE75F2A84E7A}"/>
              </a:ext>
            </a:extLst>
          </p:cNvPr>
          <p:cNvSpPr/>
          <p:nvPr/>
        </p:nvSpPr>
        <p:spPr>
          <a:xfrm>
            <a:off x="1297172" y="2727838"/>
            <a:ext cx="2441147" cy="1407475"/>
          </a:xfrm>
          <a:prstGeom prst="downArrowCallout">
            <a:avLst>
              <a:gd name="adj1" fmla="val 25000"/>
              <a:gd name="adj2" fmla="val 25000"/>
              <a:gd name="adj3" fmla="val 26511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Направление предложений для включения в проект закона о республиканском бюджете на очередной финансовый год</a:t>
            </a:r>
          </a:p>
        </p:txBody>
      </p:sp>
      <p:sp>
        <p:nvSpPr>
          <p:cNvPr id="14" name="Выноска: стрелка вправо 13">
            <a:extLst>
              <a:ext uri="{FF2B5EF4-FFF2-40B4-BE49-F238E27FC236}">
                <a16:creationId xmlns:a16="http://schemas.microsoft.com/office/drawing/2014/main" id="{F0F0EBB4-089D-6CAA-9470-66F087D28519}"/>
              </a:ext>
            </a:extLst>
          </p:cNvPr>
          <p:cNvSpPr/>
          <p:nvPr/>
        </p:nvSpPr>
        <p:spPr>
          <a:xfrm>
            <a:off x="11290104" y="-272524"/>
            <a:ext cx="2431312" cy="1551316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Подготовка проекта постановления Совмина (после принятия закона о республиканском бюджете)</a:t>
            </a:r>
          </a:p>
        </p:txBody>
      </p:sp>
      <p:sp>
        <p:nvSpPr>
          <p:cNvPr id="15" name="Выноска: стрелка вниз 14">
            <a:extLst>
              <a:ext uri="{FF2B5EF4-FFF2-40B4-BE49-F238E27FC236}">
                <a16:creationId xmlns:a16="http://schemas.microsoft.com/office/drawing/2014/main" id="{9B482880-4793-55B2-222E-7D7D2867E9FA}"/>
              </a:ext>
            </a:extLst>
          </p:cNvPr>
          <p:cNvSpPr/>
          <p:nvPr/>
        </p:nvSpPr>
        <p:spPr>
          <a:xfrm>
            <a:off x="5682127" y="2727839"/>
            <a:ext cx="2441147" cy="1407475"/>
          </a:xfrm>
          <a:prstGeom prst="downArrowCallout">
            <a:avLst>
              <a:gd name="adj1" fmla="val 25000"/>
              <a:gd name="adj2" fmla="val 25000"/>
              <a:gd name="adj3" fmla="val 26511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Подготовка проекта постановления Совмина (после принятия закона о республиканском бюджете)</a:t>
            </a:r>
          </a:p>
        </p:txBody>
      </p:sp>
    </p:spTree>
    <p:extLst>
      <p:ext uri="{BB962C8B-B14F-4D97-AF65-F5344CB8AC3E}">
        <p14:creationId xmlns:p14="http://schemas.microsoft.com/office/powerpoint/2010/main" val="100590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"/>
          <p:cNvSpPr txBox="1">
            <a:spLocks noGrp="1"/>
          </p:cNvSpPr>
          <p:nvPr>
            <p:ph type="subTitle" idx="1"/>
          </p:nvPr>
        </p:nvSpPr>
        <p:spPr>
          <a:xfrm>
            <a:off x="764372" y="2239611"/>
            <a:ext cx="3367805" cy="568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Не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 процессе ликвидации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реорганизации (за исключением реорганизации в форме присоединения).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6" name="Google Shape;406;p45"/>
          <p:cNvSpPr txBox="1">
            <a:spLocks noGrp="1"/>
          </p:cNvSpPr>
          <p:nvPr>
            <p:ph type="subTitle" idx="2"/>
          </p:nvPr>
        </p:nvSpPr>
        <p:spPr>
          <a:xfrm>
            <a:off x="4945888" y="2207530"/>
            <a:ext cx="3740911" cy="63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Отсутствуют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установленные законодательством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ограничения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препятствующие реализации ими инвестпроекта.</a:t>
            </a:r>
          </a:p>
        </p:txBody>
      </p:sp>
      <p:sp>
        <p:nvSpPr>
          <p:cNvPr id="407" name="Google Shape;407;p45"/>
          <p:cNvSpPr txBox="1">
            <a:spLocks noGrp="1"/>
          </p:cNvSpPr>
          <p:nvPr>
            <p:ph type="subTitle" idx="3"/>
          </p:nvPr>
        </p:nvSpPr>
        <p:spPr>
          <a:xfrm>
            <a:off x="764372" y="3848281"/>
            <a:ext cx="3544877" cy="606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имущество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не наложен арест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финансово-хозяйственная деятельность не приостановлена.</a:t>
            </a:r>
          </a:p>
        </p:txBody>
      </p:sp>
      <p:sp>
        <p:nvSpPr>
          <p:cNvPr id="409" name="Google Shape;409;p45"/>
          <p:cNvSpPr txBox="1">
            <a:spLocks noGrp="1"/>
          </p:cNvSpPr>
          <p:nvPr>
            <p:ph type="subTitle" idx="5"/>
          </p:nvPr>
        </p:nvSpPr>
        <p:spPr>
          <a:xfrm>
            <a:off x="1447433" y="1435331"/>
            <a:ext cx="2067618" cy="6466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Действующая организация</a:t>
            </a:r>
          </a:p>
        </p:txBody>
      </p:sp>
      <p:sp>
        <p:nvSpPr>
          <p:cNvPr id="410" name="Google Shape;410;p45"/>
          <p:cNvSpPr txBox="1">
            <a:spLocks noGrp="1"/>
          </p:cNvSpPr>
          <p:nvPr>
            <p:ph type="subTitle" idx="6"/>
          </p:nvPr>
        </p:nvSpPr>
        <p:spPr>
          <a:xfrm>
            <a:off x="1462628" y="3140964"/>
            <a:ext cx="2204223" cy="6066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Не находится под арестом</a:t>
            </a:r>
            <a:endParaRPr sz="1600" dirty="0"/>
          </a:p>
        </p:txBody>
      </p:sp>
      <p:sp>
        <p:nvSpPr>
          <p:cNvPr id="411" name="Google Shape;411;p45"/>
          <p:cNvSpPr txBox="1">
            <a:spLocks noGrp="1"/>
          </p:cNvSpPr>
          <p:nvPr>
            <p:ph type="subTitle" idx="7"/>
          </p:nvPr>
        </p:nvSpPr>
        <p:spPr>
          <a:xfrm>
            <a:off x="5477150" y="1484375"/>
            <a:ext cx="2656585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Нет ограничений </a:t>
            </a:r>
            <a:br>
              <a:rPr lang="ru-RU" sz="1600" dirty="0"/>
            </a:br>
            <a:r>
              <a:rPr lang="ru-RU" sz="1600" dirty="0"/>
              <a:t>на деятельность</a:t>
            </a:r>
            <a:endParaRPr sz="1600" dirty="0"/>
          </a:p>
        </p:txBody>
      </p:sp>
      <p:sp>
        <p:nvSpPr>
          <p:cNvPr id="412" name="Google Shape;412;p45"/>
          <p:cNvSpPr txBox="1">
            <a:spLocks noGrp="1"/>
          </p:cNvSpPr>
          <p:nvPr>
            <p:ph type="subTitle" idx="8"/>
          </p:nvPr>
        </p:nvSpPr>
        <p:spPr>
          <a:xfrm>
            <a:off x="5477150" y="3242464"/>
            <a:ext cx="2469696" cy="4036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Платежеспособный</a:t>
            </a:r>
            <a:endParaRPr sz="1600" dirty="0"/>
          </a:p>
        </p:txBody>
      </p:sp>
      <p:cxnSp>
        <p:nvCxnSpPr>
          <p:cNvPr id="414" name="Google Shape;414;p45"/>
          <p:cNvCxnSpPr/>
          <p:nvPr/>
        </p:nvCxnSpPr>
        <p:spPr>
          <a:xfrm>
            <a:off x="4572000" y="1484375"/>
            <a:ext cx="0" cy="29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" name="Google Shape;415;p45"/>
          <p:cNvSpPr/>
          <p:nvPr/>
        </p:nvSpPr>
        <p:spPr>
          <a:xfrm>
            <a:off x="747159" y="1464685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45"/>
          <p:cNvSpPr/>
          <p:nvPr/>
        </p:nvSpPr>
        <p:spPr>
          <a:xfrm>
            <a:off x="4772955" y="1462116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45"/>
          <p:cNvSpPr/>
          <p:nvPr/>
        </p:nvSpPr>
        <p:spPr>
          <a:xfrm>
            <a:off x="747159" y="315806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45"/>
          <p:cNvSpPr/>
          <p:nvPr/>
        </p:nvSpPr>
        <p:spPr>
          <a:xfrm>
            <a:off x="4770450" y="3105631"/>
            <a:ext cx="572700" cy="5727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1838639" y="513973"/>
            <a:ext cx="5466721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4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1.2.</a:t>
            </a:r>
            <a:r>
              <a:rPr lang="ru-RU" sz="24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Требования к инвестору: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6" name="Google Shape;11221;p87">
            <a:extLst>
              <a:ext uri="{FF2B5EF4-FFF2-40B4-BE49-F238E27FC236}">
                <a16:creationId xmlns:a16="http://schemas.microsoft.com/office/drawing/2014/main" id="{59F3F292-8F19-4B7F-A68F-93CBFACA81AB}"/>
              </a:ext>
            </a:extLst>
          </p:cNvPr>
          <p:cNvGrpSpPr/>
          <p:nvPr/>
        </p:nvGrpSpPr>
        <p:grpSpPr>
          <a:xfrm>
            <a:off x="4900975" y="1619665"/>
            <a:ext cx="351445" cy="277976"/>
            <a:chOff x="6183451" y="2462140"/>
            <a:chExt cx="351445" cy="277976"/>
          </a:xfrm>
          <a:solidFill>
            <a:schemeClr val="bg1"/>
          </a:solidFill>
        </p:grpSpPr>
        <p:sp>
          <p:nvSpPr>
            <p:cNvPr id="37" name="Google Shape;11222;p87">
              <a:extLst>
                <a:ext uri="{FF2B5EF4-FFF2-40B4-BE49-F238E27FC236}">
                  <a16:creationId xmlns:a16="http://schemas.microsoft.com/office/drawing/2014/main" id="{D2BD2003-1BED-4500-891D-01FB005ED135}"/>
                </a:ext>
              </a:extLst>
            </p:cNvPr>
            <p:cNvSpPr/>
            <p:nvPr/>
          </p:nvSpPr>
          <p:spPr>
            <a:xfrm>
              <a:off x="6315251" y="2514777"/>
              <a:ext cx="120446" cy="10241"/>
            </a:xfrm>
            <a:custGeom>
              <a:avLst/>
              <a:gdLst/>
              <a:ahLst/>
              <a:cxnLst/>
              <a:rect l="l" t="t" r="r" b="b"/>
              <a:pathLst>
                <a:path w="3787" h="32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1"/>
                    <a:pt x="167" y="321"/>
                  </a:cubicBezTo>
                  <a:lnTo>
                    <a:pt x="3620" y="321"/>
                  </a:lnTo>
                  <a:cubicBezTo>
                    <a:pt x="3703" y="321"/>
                    <a:pt x="3786" y="250"/>
                    <a:pt x="3786" y="167"/>
                  </a:cubicBezTo>
                  <a:cubicBezTo>
                    <a:pt x="3786" y="71"/>
                    <a:pt x="3715" y="0"/>
                    <a:pt x="3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223;p87">
              <a:extLst>
                <a:ext uri="{FF2B5EF4-FFF2-40B4-BE49-F238E27FC236}">
                  <a16:creationId xmlns:a16="http://schemas.microsoft.com/office/drawing/2014/main" id="{B48B804E-CB39-444A-82C5-074808C55F33}"/>
                </a:ext>
              </a:extLst>
            </p:cNvPr>
            <p:cNvSpPr/>
            <p:nvPr/>
          </p:nvSpPr>
          <p:spPr>
            <a:xfrm>
              <a:off x="6274349" y="2514777"/>
              <a:ext cx="27670" cy="10241"/>
            </a:xfrm>
            <a:custGeom>
              <a:avLst/>
              <a:gdLst/>
              <a:ahLst/>
              <a:cxnLst/>
              <a:rect l="l" t="t" r="r" b="b"/>
              <a:pathLst>
                <a:path w="870" h="322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55" y="321"/>
                  </a:cubicBezTo>
                  <a:lnTo>
                    <a:pt x="715" y="321"/>
                  </a:lnTo>
                  <a:cubicBezTo>
                    <a:pt x="798" y="321"/>
                    <a:pt x="870" y="250"/>
                    <a:pt x="870" y="167"/>
                  </a:cubicBezTo>
                  <a:cubicBezTo>
                    <a:pt x="870" y="71"/>
                    <a:pt x="798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224;p87">
              <a:extLst>
                <a:ext uri="{FF2B5EF4-FFF2-40B4-BE49-F238E27FC236}">
                  <a16:creationId xmlns:a16="http://schemas.microsoft.com/office/drawing/2014/main" id="{65A6F563-0D94-4AAF-89F0-997DF1BD83BA}"/>
                </a:ext>
              </a:extLst>
            </p:cNvPr>
            <p:cNvSpPr/>
            <p:nvPr/>
          </p:nvSpPr>
          <p:spPr>
            <a:xfrm>
              <a:off x="6274349" y="2672307"/>
              <a:ext cx="64405" cy="10623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1858" y="333"/>
                  </a:lnTo>
                  <a:cubicBezTo>
                    <a:pt x="1941" y="333"/>
                    <a:pt x="2013" y="250"/>
                    <a:pt x="2013" y="167"/>
                  </a:cubicBezTo>
                  <a:cubicBezTo>
                    <a:pt x="2024" y="71"/>
                    <a:pt x="1941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225;p87">
              <a:extLst>
                <a:ext uri="{FF2B5EF4-FFF2-40B4-BE49-F238E27FC236}">
                  <a16:creationId xmlns:a16="http://schemas.microsoft.com/office/drawing/2014/main" id="{B6865E0C-1493-4CE4-AEE7-6902A8B9E89E}"/>
                </a:ext>
              </a:extLst>
            </p:cNvPr>
            <p:cNvSpPr/>
            <p:nvPr/>
          </p:nvSpPr>
          <p:spPr>
            <a:xfrm>
              <a:off x="6274731" y="2619670"/>
              <a:ext cx="85619" cy="10623"/>
            </a:xfrm>
            <a:custGeom>
              <a:avLst/>
              <a:gdLst/>
              <a:ahLst/>
              <a:cxnLst/>
              <a:rect l="l" t="t" r="r" b="b"/>
              <a:pathLst>
                <a:path w="269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524" y="333"/>
                  </a:lnTo>
                  <a:cubicBezTo>
                    <a:pt x="2620" y="333"/>
                    <a:pt x="2691" y="262"/>
                    <a:pt x="2691" y="167"/>
                  </a:cubicBezTo>
                  <a:cubicBezTo>
                    <a:pt x="2691" y="83"/>
                    <a:pt x="2620" y="0"/>
                    <a:pt x="2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226;p87">
              <a:extLst>
                <a:ext uri="{FF2B5EF4-FFF2-40B4-BE49-F238E27FC236}">
                  <a16:creationId xmlns:a16="http://schemas.microsoft.com/office/drawing/2014/main" id="{EC1D5C51-FD4A-41E7-B5AA-63D310DC9CD5}"/>
                </a:ext>
              </a:extLst>
            </p:cNvPr>
            <p:cNvSpPr/>
            <p:nvPr/>
          </p:nvSpPr>
          <p:spPr>
            <a:xfrm>
              <a:off x="6274731" y="2567383"/>
              <a:ext cx="122704" cy="10273"/>
            </a:xfrm>
            <a:custGeom>
              <a:avLst/>
              <a:gdLst/>
              <a:ahLst/>
              <a:cxnLst/>
              <a:rect l="l" t="t" r="r" b="b"/>
              <a:pathLst>
                <a:path w="385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3691" y="322"/>
                  </a:lnTo>
                  <a:cubicBezTo>
                    <a:pt x="3775" y="322"/>
                    <a:pt x="3858" y="251"/>
                    <a:pt x="3858" y="156"/>
                  </a:cubicBezTo>
                  <a:cubicBezTo>
                    <a:pt x="3858" y="72"/>
                    <a:pt x="3775" y="1"/>
                    <a:pt x="3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227;p87">
              <a:extLst>
                <a:ext uri="{FF2B5EF4-FFF2-40B4-BE49-F238E27FC236}">
                  <a16:creationId xmlns:a16="http://schemas.microsoft.com/office/drawing/2014/main" id="{1210C547-6E00-4879-A8EC-8BADC46209E3}"/>
                </a:ext>
              </a:extLst>
            </p:cNvPr>
            <p:cNvSpPr/>
            <p:nvPr/>
          </p:nvSpPr>
          <p:spPr>
            <a:xfrm>
              <a:off x="6183451" y="2462140"/>
              <a:ext cx="339709" cy="277976"/>
            </a:xfrm>
            <a:custGeom>
              <a:avLst/>
              <a:gdLst/>
              <a:ahLst/>
              <a:cxnLst/>
              <a:rect l="l" t="t" r="r" b="b"/>
              <a:pathLst>
                <a:path w="10681" h="8740" extrusionOk="0">
                  <a:moveTo>
                    <a:pt x="9514" y="405"/>
                  </a:moveTo>
                  <a:cubicBezTo>
                    <a:pt x="9895" y="405"/>
                    <a:pt x="10193" y="667"/>
                    <a:pt x="10252" y="1036"/>
                  </a:cubicBezTo>
                  <a:lnTo>
                    <a:pt x="8883" y="1036"/>
                  </a:lnTo>
                  <a:lnTo>
                    <a:pt x="8883" y="964"/>
                  </a:lnTo>
                  <a:lnTo>
                    <a:pt x="8883" y="953"/>
                  </a:lnTo>
                  <a:lnTo>
                    <a:pt x="8883" y="941"/>
                  </a:lnTo>
                  <a:lnTo>
                    <a:pt x="8883" y="917"/>
                  </a:lnTo>
                  <a:lnTo>
                    <a:pt x="8883" y="905"/>
                  </a:lnTo>
                  <a:lnTo>
                    <a:pt x="8883" y="893"/>
                  </a:lnTo>
                  <a:lnTo>
                    <a:pt x="8883" y="881"/>
                  </a:lnTo>
                  <a:lnTo>
                    <a:pt x="8883" y="857"/>
                  </a:lnTo>
                  <a:lnTo>
                    <a:pt x="8883" y="845"/>
                  </a:lnTo>
                  <a:lnTo>
                    <a:pt x="8883" y="833"/>
                  </a:lnTo>
                  <a:lnTo>
                    <a:pt x="8883" y="822"/>
                  </a:lnTo>
                  <a:lnTo>
                    <a:pt x="8883" y="798"/>
                  </a:lnTo>
                  <a:lnTo>
                    <a:pt x="8883" y="786"/>
                  </a:lnTo>
                  <a:cubicBezTo>
                    <a:pt x="8883" y="786"/>
                    <a:pt x="8883" y="774"/>
                    <a:pt x="8895" y="774"/>
                  </a:cubicBezTo>
                  <a:lnTo>
                    <a:pt x="8895" y="762"/>
                  </a:lnTo>
                  <a:cubicBezTo>
                    <a:pt x="8895" y="762"/>
                    <a:pt x="8895" y="738"/>
                    <a:pt x="8907" y="738"/>
                  </a:cubicBezTo>
                  <a:cubicBezTo>
                    <a:pt x="8919" y="714"/>
                    <a:pt x="8943" y="703"/>
                    <a:pt x="8954" y="667"/>
                  </a:cubicBezTo>
                  <a:cubicBezTo>
                    <a:pt x="8954" y="655"/>
                    <a:pt x="8966" y="655"/>
                    <a:pt x="8966" y="643"/>
                  </a:cubicBezTo>
                  <a:lnTo>
                    <a:pt x="8978" y="619"/>
                  </a:lnTo>
                  <a:lnTo>
                    <a:pt x="9002" y="607"/>
                  </a:lnTo>
                  <a:lnTo>
                    <a:pt x="9014" y="595"/>
                  </a:lnTo>
                  <a:cubicBezTo>
                    <a:pt x="9026" y="595"/>
                    <a:pt x="9026" y="583"/>
                    <a:pt x="9038" y="583"/>
                  </a:cubicBezTo>
                  <a:cubicBezTo>
                    <a:pt x="9145" y="488"/>
                    <a:pt x="9264" y="429"/>
                    <a:pt x="9395" y="405"/>
                  </a:cubicBezTo>
                  <a:close/>
                  <a:moveTo>
                    <a:pt x="6704" y="7775"/>
                  </a:moveTo>
                  <a:cubicBezTo>
                    <a:pt x="6704" y="7787"/>
                    <a:pt x="6704" y="7799"/>
                    <a:pt x="6728" y="7811"/>
                  </a:cubicBezTo>
                  <a:lnTo>
                    <a:pt x="6728" y="7834"/>
                  </a:lnTo>
                  <a:lnTo>
                    <a:pt x="6728" y="7858"/>
                  </a:lnTo>
                  <a:lnTo>
                    <a:pt x="6728" y="7870"/>
                  </a:lnTo>
                  <a:lnTo>
                    <a:pt x="6728" y="7906"/>
                  </a:lnTo>
                  <a:lnTo>
                    <a:pt x="6728" y="7918"/>
                  </a:lnTo>
                  <a:cubicBezTo>
                    <a:pt x="6728" y="7930"/>
                    <a:pt x="6728" y="7930"/>
                    <a:pt x="6740" y="7953"/>
                  </a:cubicBezTo>
                  <a:lnTo>
                    <a:pt x="6740" y="7965"/>
                  </a:lnTo>
                  <a:cubicBezTo>
                    <a:pt x="6740" y="7977"/>
                    <a:pt x="6740" y="7977"/>
                    <a:pt x="6752" y="7989"/>
                  </a:cubicBezTo>
                  <a:lnTo>
                    <a:pt x="6752" y="8013"/>
                  </a:lnTo>
                  <a:cubicBezTo>
                    <a:pt x="6752" y="8025"/>
                    <a:pt x="6752" y="8025"/>
                    <a:pt x="6764" y="8037"/>
                  </a:cubicBezTo>
                  <a:cubicBezTo>
                    <a:pt x="6764" y="8037"/>
                    <a:pt x="6764" y="8049"/>
                    <a:pt x="6776" y="8049"/>
                  </a:cubicBezTo>
                  <a:cubicBezTo>
                    <a:pt x="6776" y="8072"/>
                    <a:pt x="6776" y="8072"/>
                    <a:pt x="6799" y="8084"/>
                  </a:cubicBezTo>
                  <a:cubicBezTo>
                    <a:pt x="6799" y="8084"/>
                    <a:pt x="6799" y="8096"/>
                    <a:pt x="6811" y="8096"/>
                  </a:cubicBezTo>
                  <a:cubicBezTo>
                    <a:pt x="6811" y="8108"/>
                    <a:pt x="6823" y="8108"/>
                    <a:pt x="6823" y="8132"/>
                  </a:cubicBezTo>
                  <a:cubicBezTo>
                    <a:pt x="6823" y="8132"/>
                    <a:pt x="6823" y="8144"/>
                    <a:pt x="6835" y="8144"/>
                  </a:cubicBezTo>
                  <a:cubicBezTo>
                    <a:pt x="6835" y="8156"/>
                    <a:pt x="6859" y="8156"/>
                    <a:pt x="6859" y="8168"/>
                  </a:cubicBezTo>
                  <a:lnTo>
                    <a:pt x="6859" y="8192"/>
                  </a:lnTo>
                  <a:cubicBezTo>
                    <a:pt x="6871" y="8203"/>
                    <a:pt x="6871" y="8215"/>
                    <a:pt x="6883" y="8227"/>
                  </a:cubicBezTo>
                  <a:lnTo>
                    <a:pt x="6883" y="8251"/>
                  </a:lnTo>
                  <a:cubicBezTo>
                    <a:pt x="6883" y="8263"/>
                    <a:pt x="6895" y="8263"/>
                    <a:pt x="6895" y="8275"/>
                  </a:cubicBezTo>
                  <a:cubicBezTo>
                    <a:pt x="6895" y="8275"/>
                    <a:pt x="6895" y="8287"/>
                    <a:pt x="6918" y="8287"/>
                  </a:cubicBezTo>
                  <a:cubicBezTo>
                    <a:pt x="6918" y="8311"/>
                    <a:pt x="6930" y="8311"/>
                    <a:pt x="6930" y="8322"/>
                  </a:cubicBezTo>
                  <a:cubicBezTo>
                    <a:pt x="6930" y="8322"/>
                    <a:pt x="6930" y="8334"/>
                    <a:pt x="6942" y="8334"/>
                  </a:cubicBezTo>
                  <a:lnTo>
                    <a:pt x="6954" y="8346"/>
                  </a:lnTo>
                  <a:lnTo>
                    <a:pt x="6978" y="8370"/>
                  </a:lnTo>
                  <a:lnTo>
                    <a:pt x="6990" y="8382"/>
                  </a:lnTo>
                  <a:lnTo>
                    <a:pt x="7002" y="8394"/>
                  </a:lnTo>
                  <a:lnTo>
                    <a:pt x="7014" y="8406"/>
                  </a:lnTo>
                  <a:lnTo>
                    <a:pt x="1096" y="8406"/>
                  </a:lnTo>
                  <a:cubicBezTo>
                    <a:pt x="727" y="8406"/>
                    <a:pt x="430" y="8144"/>
                    <a:pt x="370" y="7775"/>
                  </a:cubicBezTo>
                  <a:close/>
                  <a:moveTo>
                    <a:pt x="2918" y="0"/>
                  </a:moveTo>
                  <a:cubicBezTo>
                    <a:pt x="2323" y="0"/>
                    <a:pt x="1846" y="476"/>
                    <a:pt x="1846" y="1072"/>
                  </a:cubicBezTo>
                  <a:lnTo>
                    <a:pt x="1846" y="7441"/>
                  </a:lnTo>
                  <a:lnTo>
                    <a:pt x="156" y="7441"/>
                  </a:lnTo>
                  <a:cubicBezTo>
                    <a:pt x="120" y="7441"/>
                    <a:pt x="72" y="7453"/>
                    <a:pt x="37" y="7489"/>
                  </a:cubicBezTo>
                  <a:cubicBezTo>
                    <a:pt x="13" y="7513"/>
                    <a:pt x="1" y="7561"/>
                    <a:pt x="1" y="7608"/>
                  </a:cubicBezTo>
                  <a:cubicBezTo>
                    <a:pt x="1" y="8251"/>
                    <a:pt x="453" y="8739"/>
                    <a:pt x="1072" y="8739"/>
                  </a:cubicBezTo>
                  <a:lnTo>
                    <a:pt x="7776" y="8739"/>
                  </a:lnTo>
                  <a:cubicBezTo>
                    <a:pt x="8371" y="8739"/>
                    <a:pt x="8847" y="8263"/>
                    <a:pt x="8847" y="7668"/>
                  </a:cubicBezTo>
                  <a:lnTo>
                    <a:pt x="8847" y="5703"/>
                  </a:lnTo>
                  <a:cubicBezTo>
                    <a:pt x="8847" y="5608"/>
                    <a:pt x="8776" y="5536"/>
                    <a:pt x="8692" y="5536"/>
                  </a:cubicBezTo>
                  <a:cubicBezTo>
                    <a:pt x="8597" y="5536"/>
                    <a:pt x="8526" y="5608"/>
                    <a:pt x="8526" y="5703"/>
                  </a:cubicBezTo>
                  <a:lnTo>
                    <a:pt x="8526" y="7668"/>
                  </a:lnTo>
                  <a:cubicBezTo>
                    <a:pt x="8526" y="8084"/>
                    <a:pt x="8181" y="8406"/>
                    <a:pt x="7776" y="8406"/>
                  </a:cubicBezTo>
                  <a:lnTo>
                    <a:pt x="7764" y="8406"/>
                  </a:lnTo>
                  <a:cubicBezTo>
                    <a:pt x="7347" y="8406"/>
                    <a:pt x="7026" y="8072"/>
                    <a:pt x="7026" y="7608"/>
                  </a:cubicBezTo>
                  <a:cubicBezTo>
                    <a:pt x="7026" y="7513"/>
                    <a:pt x="6942" y="7441"/>
                    <a:pt x="6859" y="7441"/>
                  </a:cubicBezTo>
                  <a:lnTo>
                    <a:pt x="2168" y="7441"/>
                  </a:lnTo>
                  <a:lnTo>
                    <a:pt x="2168" y="1072"/>
                  </a:lnTo>
                  <a:cubicBezTo>
                    <a:pt x="2168" y="655"/>
                    <a:pt x="2513" y="333"/>
                    <a:pt x="2918" y="333"/>
                  </a:cubicBezTo>
                  <a:lnTo>
                    <a:pt x="8835" y="333"/>
                  </a:lnTo>
                  <a:lnTo>
                    <a:pt x="8823" y="345"/>
                  </a:lnTo>
                  <a:lnTo>
                    <a:pt x="8812" y="357"/>
                  </a:lnTo>
                  <a:lnTo>
                    <a:pt x="8788" y="369"/>
                  </a:lnTo>
                  <a:lnTo>
                    <a:pt x="8776" y="393"/>
                  </a:lnTo>
                  <a:lnTo>
                    <a:pt x="8764" y="405"/>
                  </a:lnTo>
                  <a:lnTo>
                    <a:pt x="8752" y="417"/>
                  </a:lnTo>
                  <a:lnTo>
                    <a:pt x="8728" y="429"/>
                  </a:lnTo>
                  <a:lnTo>
                    <a:pt x="8716" y="452"/>
                  </a:lnTo>
                  <a:lnTo>
                    <a:pt x="8704" y="464"/>
                  </a:lnTo>
                  <a:lnTo>
                    <a:pt x="8692" y="476"/>
                  </a:lnTo>
                  <a:cubicBezTo>
                    <a:pt x="8692" y="476"/>
                    <a:pt x="8669" y="488"/>
                    <a:pt x="8669" y="512"/>
                  </a:cubicBezTo>
                  <a:cubicBezTo>
                    <a:pt x="8669" y="524"/>
                    <a:pt x="8657" y="524"/>
                    <a:pt x="8657" y="536"/>
                  </a:cubicBezTo>
                  <a:cubicBezTo>
                    <a:pt x="8657" y="548"/>
                    <a:pt x="8645" y="548"/>
                    <a:pt x="8645" y="572"/>
                  </a:cubicBezTo>
                  <a:cubicBezTo>
                    <a:pt x="8645" y="583"/>
                    <a:pt x="8633" y="583"/>
                    <a:pt x="8633" y="595"/>
                  </a:cubicBezTo>
                  <a:cubicBezTo>
                    <a:pt x="8633" y="607"/>
                    <a:pt x="8633" y="607"/>
                    <a:pt x="8609" y="631"/>
                  </a:cubicBezTo>
                  <a:cubicBezTo>
                    <a:pt x="8609" y="643"/>
                    <a:pt x="8609" y="643"/>
                    <a:pt x="8597" y="655"/>
                  </a:cubicBezTo>
                  <a:cubicBezTo>
                    <a:pt x="8597" y="667"/>
                    <a:pt x="8597" y="667"/>
                    <a:pt x="8585" y="691"/>
                  </a:cubicBezTo>
                  <a:cubicBezTo>
                    <a:pt x="8585" y="703"/>
                    <a:pt x="8585" y="703"/>
                    <a:pt x="8573" y="714"/>
                  </a:cubicBezTo>
                  <a:cubicBezTo>
                    <a:pt x="8573" y="726"/>
                    <a:pt x="8573" y="726"/>
                    <a:pt x="8550" y="750"/>
                  </a:cubicBezTo>
                  <a:cubicBezTo>
                    <a:pt x="8550" y="762"/>
                    <a:pt x="8550" y="762"/>
                    <a:pt x="8538" y="774"/>
                  </a:cubicBezTo>
                  <a:cubicBezTo>
                    <a:pt x="8538" y="786"/>
                    <a:pt x="8538" y="786"/>
                    <a:pt x="8526" y="810"/>
                  </a:cubicBezTo>
                  <a:lnTo>
                    <a:pt x="8526" y="833"/>
                  </a:lnTo>
                  <a:lnTo>
                    <a:pt x="8526" y="869"/>
                  </a:lnTo>
                  <a:lnTo>
                    <a:pt x="8526" y="893"/>
                  </a:lnTo>
                  <a:lnTo>
                    <a:pt x="8526" y="929"/>
                  </a:lnTo>
                  <a:lnTo>
                    <a:pt x="8526" y="953"/>
                  </a:lnTo>
                  <a:lnTo>
                    <a:pt x="8526" y="988"/>
                  </a:lnTo>
                  <a:lnTo>
                    <a:pt x="8526" y="1012"/>
                  </a:lnTo>
                  <a:lnTo>
                    <a:pt x="8526" y="1048"/>
                  </a:lnTo>
                  <a:lnTo>
                    <a:pt x="8526" y="1060"/>
                  </a:lnTo>
                  <a:lnTo>
                    <a:pt x="8526" y="1119"/>
                  </a:lnTo>
                  <a:lnTo>
                    <a:pt x="8526" y="1179"/>
                  </a:lnTo>
                  <a:lnTo>
                    <a:pt x="8526" y="2560"/>
                  </a:lnTo>
                  <a:cubicBezTo>
                    <a:pt x="8526" y="2655"/>
                    <a:pt x="8597" y="2727"/>
                    <a:pt x="8692" y="2727"/>
                  </a:cubicBezTo>
                  <a:cubicBezTo>
                    <a:pt x="8776" y="2727"/>
                    <a:pt x="8847" y="2655"/>
                    <a:pt x="8847" y="2560"/>
                  </a:cubicBezTo>
                  <a:lnTo>
                    <a:pt x="8847" y="1286"/>
                  </a:lnTo>
                  <a:lnTo>
                    <a:pt x="10514" y="1286"/>
                  </a:lnTo>
                  <a:cubicBezTo>
                    <a:pt x="10562" y="1286"/>
                    <a:pt x="10609" y="1262"/>
                    <a:pt x="10633" y="1238"/>
                  </a:cubicBezTo>
                  <a:cubicBezTo>
                    <a:pt x="10669" y="1203"/>
                    <a:pt x="10681" y="1167"/>
                    <a:pt x="10681" y="1119"/>
                  </a:cubicBezTo>
                  <a:cubicBezTo>
                    <a:pt x="10681" y="476"/>
                    <a:pt x="10216" y="0"/>
                    <a:pt x="96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228;p87">
              <a:extLst>
                <a:ext uri="{FF2B5EF4-FFF2-40B4-BE49-F238E27FC236}">
                  <a16:creationId xmlns:a16="http://schemas.microsoft.com/office/drawing/2014/main" id="{6463E2E8-9B0F-4C1A-BD2A-82994E14CE40}"/>
                </a:ext>
              </a:extLst>
            </p:cNvPr>
            <p:cNvSpPr/>
            <p:nvPr/>
          </p:nvSpPr>
          <p:spPr>
            <a:xfrm>
              <a:off x="6367888" y="2552562"/>
              <a:ext cx="167008" cy="132627"/>
            </a:xfrm>
            <a:custGeom>
              <a:avLst/>
              <a:gdLst/>
              <a:ahLst/>
              <a:cxnLst/>
              <a:rect l="l" t="t" r="r" b="b"/>
              <a:pathLst>
                <a:path w="5251" h="4170" extrusionOk="0">
                  <a:moveTo>
                    <a:pt x="3679" y="407"/>
                  </a:moveTo>
                  <a:cubicBezTo>
                    <a:pt x="3108" y="669"/>
                    <a:pt x="2560" y="1027"/>
                    <a:pt x="2262" y="1217"/>
                  </a:cubicBezTo>
                  <a:cubicBezTo>
                    <a:pt x="1774" y="1550"/>
                    <a:pt x="1250" y="1955"/>
                    <a:pt x="858" y="2289"/>
                  </a:cubicBezTo>
                  <a:cubicBezTo>
                    <a:pt x="988" y="1991"/>
                    <a:pt x="1119" y="1729"/>
                    <a:pt x="1322" y="1503"/>
                  </a:cubicBezTo>
                  <a:cubicBezTo>
                    <a:pt x="1703" y="1074"/>
                    <a:pt x="2274" y="741"/>
                    <a:pt x="3036" y="538"/>
                  </a:cubicBezTo>
                  <a:cubicBezTo>
                    <a:pt x="3251" y="479"/>
                    <a:pt x="3453" y="431"/>
                    <a:pt x="3679" y="407"/>
                  </a:cubicBezTo>
                  <a:close/>
                  <a:moveTo>
                    <a:pt x="4548" y="372"/>
                  </a:moveTo>
                  <a:lnTo>
                    <a:pt x="4548" y="372"/>
                  </a:lnTo>
                  <a:cubicBezTo>
                    <a:pt x="4322" y="610"/>
                    <a:pt x="4084" y="836"/>
                    <a:pt x="3822" y="1122"/>
                  </a:cubicBezTo>
                  <a:cubicBezTo>
                    <a:pt x="3382" y="1598"/>
                    <a:pt x="2417" y="2217"/>
                    <a:pt x="2001" y="2348"/>
                  </a:cubicBezTo>
                  <a:cubicBezTo>
                    <a:pt x="1762" y="2432"/>
                    <a:pt x="1560" y="2467"/>
                    <a:pt x="1381" y="2527"/>
                  </a:cubicBezTo>
                  <a:cubicBezTo>
                    <a:pt x="1239" y="2574"/>
                    <a:pt x="1084" y="2610"/>
                    <a:pt x="953" y="2646"/>
                  </a:cubicBezTo>
                  <a:cubicBezTo>
                    <a:pt x="1012" y="2586"/>
                    <a:pt x="1084" y="2515"/>
                    <a:pt x="1179" y="2443"/>
                  </a:cubicBezTo>
                  <a:cubicBezTo>
                    <a:pt x="1524" y="2146"/>
                    <a:pt x="1977" y="1800"/>
                    <a:pt x="2453" y="1479"/>
                  </a:cubicBezTo>
                  <a:cubicBezTo>
                    <a:pt x="3274" y="919"/>
                    <a:pt x="4025" y="550"/>
                    <a:pt x="4548" y="372"/>
                  </a:cubicBezTo>
                  <a:close/>
                  <a:moveTo>
                    <a:pt x="4912" y="0"/>
                  </a:moveTo>
                  <a:cubicBezTo>
                    <a:pt x="3584" y="0"/>
                    <a:pt x="1934" y="348"/>
                    <a:pt x="1084" y="1312"/>
                  </a:cubicBezTo>
                  <a:cubicBezTo>
                    <a:pt x="703" y="1753"/>
                    <a:pt x="524" y="2324"/>
                    <a:pt x="346" y="2872"/>
                  </a:cubicBezTo>
                  <a:lnTo>
                    <a:pt x="298" y="3003"/>
                  </a:lnTo>
                  <a:lnTo>
                    <a:pt x="36" y="3967"/>
                  </a:lnTo>
                  <a:cubicBezTo>
                    <a:pt x="0" y="4063"/>
                    <a:pt x="60" y="4146"/>
                    <a:pt x="155" y="4170"/>
                  </a:cubicBezTo>
                  <a:lnTo>
                    <a:pt x="191" y="4170"/>
                  </a:lnTo>
                  <a:cubicBezTo>
                    <a:pt x="274" y="4170"/>
                    <a:pt x="334" y="4122"/>
                    <a:pt x="346" y="4051"/>
                  </a:cubicBezTo>
                  <a:lnTo>
                    <a:pt x="596" y="3134"/>
                  </a:lnTo>
                  <a:cubicBezTo>
                    <a:pt x="905" y="2991"/>
                    <a:pt x="1167" y="2932"/>
                    <a:pt x="1489" y="2824"/>
                  </a:cubicBezTo>
                  <a:cubicBezTo>
                    <a:pt x="1667" y="2777"/>
                    <a:pt x="1858" y="2717"/>
                    <a:pt x="2096" y="2646"/>
                  </a:cubicBezTo>
                  <a:cubicBezTo>
                    <a:pt x="2620" y="2479"/>
                    <a:pt x="3620" y="1812"/>
                    <a:pt x="4084" y="1324"/>
                  </a:cubicBezTo>
                  <a:cubicBezTo>
                    <a:pt x="4477" y="896"/>
                    <a:pt x="4822" y="562"/>
                    <a:pt x="5215" y="253"/>
                  </a:cubicBezTo>
                  <a:lnTo>
                    <a:pt x="5227" y="241"/>
                  </a:lnTo>
                  <a:lnTo>
                    <a:pt x="5239" y="217"/>
                  </a:lnTo>
                  <a:cubicBezTo>
                    <a:pt x="5251" y="205"/>
                    <a:pt x="5251" y="193"/>
                    <a:pt x="5251" y="181"/>
                  </a:cubicBezTo>
                  <a:lnTo>
                    <a:pt x="5251" y="157"/>
                  </a:lnTo>
                  <a:lnTo>
                    <a:pt x="5251" y="134"/>
                  </a:lnTo>
                  <a:cubicBezTo>
                    <a:pt x="5251" y="122"/>
                    <a:pt x="5251" y="110"/>
                    <a:pt x="5239" y="86"/>
                  </a:cubicBezTo>
                  <a:cubicBezTo>
                    <a:pt x="5239" y="86"/>
                    <a:pt x="5239" y="74"/>
                    <a:pt x="5227" y="74"/>
                  </a:cubicBezTo>
                  <a:cubicBezTo>
                    <a:pt x="5227" y="74"/>
                    <a:pt x="5227" y="62"/>
                    <a:pt x="5215" y="62"/>
                  </a:cubicBezTo>
                  <a:lnTo>
                    <a:pt x="5191" y="38"/>
                  </a:lnTo>
                  <a:lnTo>
                    <a:pt x="5179" y="26"/>
                  </a:lnTo>
                  <a:lnTo>
                    <a:pt x="5168" y="15"/>
                  </a:lnTo>
                  <a:cubicBezTo>
                    <a:pt x="5168" y="15"/>
                    <a:pt x="5156" y="15"/>
                    <a:pt x="5156" y="3"/>
                  </a:cubicBezTo>
                  <a:lnTo>
                    <a:pt x="5108" y="3"/>
                  </a:lnTo>
                  <a:cubicBezTo>
                    <a:pt x="5044" y="1"/>
                    <a:pt x="4978" y="0"/>
                    <a:pt x="49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9300;p84">
            <a:extLst>
              <a:ext uri="{FF2B5EF4-FFF2-40B4-BE49-F238E27FC236}">
                <a16:creationId xmlns:a16="http://schemas.microsoft.com/office/drawing/2014/main" id="{00E2EB4A-5436-4F08-B4F2-712E63D2F615}"/>
              </a:ext>
            </a:extLst>
          </p:cNvPr>
          <p:cNvGrpSpPr/>
          <p:nvPr/>
        </p:nvGrpSpPr>
        <p:grpSpPr>
          <a:xfrm>
            <a:off x="869105" y="1572467"/>
            <a:ext cx="353145" cy="351998"/>
            <a:chOff x="852385" y="1510916"/>
            <a:chExt cx="353145" cy="351998"/>
          </a:xfrm>
          <a:solidFill>
            <a:schemeClr val="bg1"/>
          </a:solidFill>
        </p:grpSpPr>
        <p:sp>
          <p:nvSpPr>
            <p:cNvPr id="65" name="Google Shape;9301;p84">
              <a:extLst>
                <a:ext uri="{FF2B5EF4-FFF2-40B4-BE49-F238E27FC236}">
                  <a16:creationId xmlns:a16="http://schemas.microsoft.com/office/drawing/2014/main" id="{CBD90AF4-2DE1-492C-A8A9-33599DCE0E27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302;p84">
              <a:extLst>
                <a:ext uri="{FF2B5EF4-FFF2-40B4-BE49-F238E27FC236}">
                  <a16:creationId xmlns:a16="http://schemas.microsoft.com/office/drawing/2014/main" id="{F0002797-A108-4BFD-BA0E-9F251EC0B713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303;p84">
              <a:extLst>
                <a:ext uri="{FF2B5EF4-FFF2-40B4-BE49-F238E27FC236}">
                  <a16:creationId xmlns:a16="http://schemas.microsoft.com/office/drawing/2014/main" id="{3586EB0C-50FC-48CE-91EF-D65F8C4A1911}"/>
                </a:ext>
              </a:extLst>
            </p:cNvPr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2135;p89">
            <a:extLst>
              <a:ext uri="{FF2B5EF4-FFF2-40B4-BE49-F238E27FC236}">
                <a16:creationId xmlns:a16="http://schemas.microsoft.com/office/drawing/2014/main" id="{CF0F0026-4115-4CA9-8A8A-80C06EE10676}"/>
              </a:ext>
            </a:extLst>
          </p:cNvPr>
          <p:cNvGrpSpPr/>
          <p:nvPr/>
        </p:nvGrpSpPr>
        <p:grpSpPr>
          <a:xfrm>
            <a:off x="860331" y="3242176"/>
            <a:ext cx="382828" cy="358601"/>
            <a:chOff x="2753373" y="2902523"/>
            <a:chExt cx="347552" cy="325557"/>
          </a:xfrm>
          <a:solidFill>
            <a:schemeClr val="bg1"/>
          </a:solidFill>
        </p:grpSpPr>
        <p:sp>
          <p:nvSpPr>
            <p:cNvPr id="69" name="Google Shape;12136;p89">
              <a:extLst>
                <a:ext uri="{FF2B5EF4-FFF2-40B4-BE49-F238E27FC236}">
                  <a16:creationId xmlns:a16="http://schemas.microsoft.com/office/drawing/2014/main" id="{37590751-CD7B-4972-B103-333741FC41EF}"/>
                </a:ext>
              </a:extLst>
            </p:cNvPr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137;p89">
              <a:extLst>
                <a:ext uri="{FF2B5EF4-FFF2-40B4-BE49-F238E27FC236}">
                  <a16:creationId xmlns:a16="http://schemas.microsoft.com/office/drawing/2014/main" id="{3D3E3755-123F-461B-BDA8-4BBED1FC6859}"/>
                </a:ext>
              </a:extLst>
            </p:cNvPr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38;p89">
              <a:extLst>
                <a:ext uri="{FF2B5EF4-FFF2-40B4-BE49-F238E27FC236}">
                  <a16:creationId xmlns:a16="http://schemas.microsoft.com/office/drawing/2014/main" id="{DA7D7361-684D-4681-AED0-A230EE69803A}"/>
                </a:ext>
              </a:extLst>
            </p:cNvPr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39;p89">
              <a:extLst>
                <a:ext uri="{FF2B5EF4-FFF2-40B4-BE49-F238E27FC236}">
                  <a16:creationId xmlns:a16="http://schemas.microsoft.com/office/drawing/2014/main" id="{4BD3B2F6-BBFE-4FD2-90D2-84C69BCA5489}"/>
                </a:ext>
              </a:extLst>
            </p:cNvPr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40;p89">
              <a:extLst>
                <a:ext uri="{FF2B5EF4-FFF2-40B4-BE49-F238E27FC236}">
                  <a16:creationId xmlns:a16="http://schemas.microsoft.com/office/drawing/2014/main" id="{19424D96-D2D5-4674-9BC7-DF03D08011B2}"/>
                </a:ext>
              </a:extLst>
            </p:cNvPr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41;p89">
              <a:extLst>
                <a:ext uri="{FF2B5EF4-FFF2-40B4-BE49-F238E27FC236}">
                  <a16:creationId xmlns:a16="http://schemas.microsoft.com/office/drawing/2014/main" id="{28798B22-4DE8-49D4-BDB9-068328AB5A13}"/>
                </a:ext>
              </a:extLst>
            </p:cNvPr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8863;p83">
            <a:extLst>
              <a:ext uri="{FF2B5EF4-FFF2-40B4-BE49-F238E27FC236}">
                <a16:creationId xmlns:a16="http://schemas.microsoft.com/office/drawing/2014/main" id="{52C916AD-40BA-4A9B-B117-50FB09891140}"/>
              </a:ext>
            </a:extLst>
          </p:cNvPr>
          <p:cNvGrpSpPr/>
          <p:nvPr/>
        </p:nvGrpSpPr>
        <p:grpSpPr>
          <a:xfrm>
            <a:off x="4889993" y="3274628"/>
            <a:ext cx="355053" cy="248038"/>
            <a:chOff x="6849393" y="3733994"/>
            <a:chExt cx="355053" cy="248038"/>
          </a:xfrm>
          <a:solidFill>
            <a:schemeClr val="bg1"/>
          </a:solidFill>
        </p:grpSpPr>
        <p:sp>
          <p:nvSpPr>
            <p:cNvPr id="76" name="Google Shape;8864;p83">
              <a:extLst>
                <a:ext uri="{FF2B5EF4-FFF2-40B4-BE49-F238E27FC236}">
                  <a16:creationId xmlns:a16="http://schemas.microsoft.com/office/drawing/2014/main" id="{6369C878-3CF3-4713-B456-47074C0E0BDA}"/>
                </a:ext>
              </a:extLst>
            </p:cNvPr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65;p83">
              <a:extLst>
                <a:ext uri="{FF2B5EF4-FFF2-40B4-BE49-F238E27FC236}">
                  <a16:creationId xmlns:a16="http://schemas.microsoft.com/office/drawing/2014/main" id="{A211B778-4FFE-4342-846F-AE242783CFAE}"/>
                </a:ext>
              </a:extLst>
            </p:cNvPr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66;p83">
              <a:extLst>
                <a:ext uri="{FF2B5EF4-FFF2-40B4-BE49-F238E27FC236}">
                  <a16:creationId xmlns:a16="http://schemas.microsoft.com/office/drawing/2014/main" id="{60BEC997-B74B-420B-9FD0-3FFD98FA6E35}"/>
                </a:ext>
              </a:extLst>
            </p:cNvPr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867;p83">
              <a:extLst>
                <a:ext uri="{FF2B5EF4-FFF2-40B4-BE49-F238E27FC236}">
                  <a16:creationId xmlns:a16="http://schemas.microsoft.com/office/drawing/2014/main" id="{E4F20320-AFBE-4939-8AC0-93C6156AC2FD}"/>
                </a:ext>
              </a:extLst>
            </p:cNvPr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868;p83">
              <a:extLst>
                <a:ext uri="{FF2B5EF4-FFF2-40B4-BE49-F238E27FC236}">
                  <a16:creationId xmlns:a16="http://schemas.microsoft.com/office/drawing/2014/main" id="{D902C85F-4410-4F57-AF58-9EE5F0612279}"/>
                </a:ext>
              </a:extLst>
            </p:cNvPr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2233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885493" y="769155"/>
            <a:ext cx="7407902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0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4.7</a:t>
            </a:r>
            <a:r>
              <a:rPr lang="ru-RU" sz="20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0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ЭТАПЫ ПРЕДОСТАВЛЕНИЯ БЮДЖЕТНЫХ ТРАНСФЕРТОВ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A6A8B-98FB-61E5-14E5-3B291C46FE9F}"/>
              </a:ext>
            </a:extLst>
          </p:cNvPr>
          <p:cNvSpPr txBox="1"/>
          <p:nvPr/>
        </p:nvSpPr>
        <p:spPr>
          <a:xfrm>
            <a:off x="1484737" y="1789819"/>
            <a:ext cx="620941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40% суммы трансферта – после </a:t>
            </a:r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ввода объекта в эксплуатацию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(подтверждение ввода соответствующим актом)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40% суммы трансферта – </a:t>
            </a:r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после выхода объекта на проектную мощность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запланированную в бизнес-плане</a:t>
            </a:r>
          </a:p>
          <a:p>
            <a:pPr marL="400050" indent="-400050">
              <a:spcBef>
                <a:spcPts val="600"/>
              </a:spcBef>
              <a:buFont typeface="+mj-lt"/>
              <a:buAutoNum type="romanUcPeriod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20% от суммы трансферта – </a:t>
            </a:r>
            <a:r>
              <a:rPr lang="ru-RU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через год после выхода </a:t>
            </a:r>
            <a:r>
              <a:rPr lang="ru-RU" sz="1600">
                <a:latin typeface="Segoe UI" panose="020B0502040204020203" pitchFamily="34" charset="0"/>
                <a:cs typeface="Segoe UI" panose="020B0502040204020203" pitchFamily="34" charset="0"/>
              </a:rPr>
              <a:t>на проектную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мощность</a:t>
            </a:r>
          </a:p>
        </p:txBody>
      </p:sp>
    </p:spTree>
    <p:extLst>
      <p:ext uri="{BB962C8B-B14F-4D97-AF65-F5344CB8AC3E}">
        <p14:creationId xmlns:p14="http://schemas.microsoft.com/office/powerpoint/2010/main" val="471145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82;p38">
            <a:extLst>
              <a:ext uri="{FF2B5EF4-FFF2-40B4-BE49-F238E27FC236}">
                <a16:creationId xmlns:a16="http://schemas.microsoft.com/office/drawing/2014/main" id="{63236F48-54A1-442E-8A76-600256D4DD30}"/>
              </a:ext>
            </a:extLst>
          </p:cNvPr>
          <p:cNvSpPr txBox="1">
            <a:spLocks/>
          </p:cNvSpPr>
          <p:nvPr/>
        </p:nvSpPr>
        <p:spPr>
          <a:xfrm>
            <a:off x="768812" y="124112"/>
            <a:ext cx="7765588" cy="632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000" spc="-2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4.8</a:t>
            </a:r>
            <a:r>
              <a:rPr lang="ru-RU" sz="2000" spc="-2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0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Порядок предоставления: </a:t>
            </a:r>
          </a:p>
          <a:p>
            <a:r>
              <a:rPr lang="ru-RU" sz="2000" u="sng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Этап 3 </a:t>
            </a:r>
            <a:r>
              <a:rPr lang="ru-RU" sz="2000" spc="-20" dirty="0">
                <a:latin typeface="Segoe UI Black" panose="020B0A02040204020203" pitchFamily="34" charset="0"/>
                <a:ea typeface="Segoe UI Black" panose="020B0A02040204020203" pitchFamily="34" charset="0"/>
              </a:rPr>
              <a:t>(получение трансфертов)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CB68933-A4B8-2ECB-F8A7-C890578AE7BA}"/>
              </a:ext>
            </a:extLst>
          </p:cNvPr>
          <p:cNvSpPr/>
          <p:nvPr/>
        </p:nvSpPr>
        <p:spPr>
          <a:xfrm>
            <a:off x="630194" y="1257693"/>
            <a:ext cx="1552990" cy="7182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Инвестор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578CCA-8FDD-5EF6-FE89-73356D4114A5}"/>
              </a:ext>
            </a:extLst>
          </p:cNvPr>
          <p:cNvSpPr/>
          <p:nvPr/>
        </p:nvSpPr>
        <p:spPr>
          <a:xfrm>
            <a:off x="2317898" y="2571750"/>
            <a:ext cx="2081329" cy="9096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Территориальный орган Минфина</a:t>
            </a:r>
          </a:p>
        </p:txBody>
      </p:sp>
      <p:sp>
        <p:nvSpPr>
          <p:cNvPr id="7" name="Выноска: стрелка вправо 6">
            <a:extLst>
              <a:ext uri="{FF2B5EF4-FFF2-40B4-BE49-F238E27FC236}">
                <a16:creationId xmlns:a16="http://schemas.microsoft.com/office/drawing/2014/main" id="{5B881289-56E6-776E-B224-74C21FF1CB35}"/>
              </a:ext>
            </a:extLst>
          </p:cNvPr>
          <p:cNvSpPr/>
          <p:nvPr/>
        </p:nvSpPr>
        <p:spPr>
          <a:xfrm>
            <a:off x="2317899" y="1223435"/>
            <a:ext cx="2933946" cy="907462"/>
          </a:xfrm>
          <a:prstGeom prst="rightArrowCallout">
            <a:avLst>
              <a:gd name="adj1" fmla="val 26282"/>
              <a:gd name="adj2" fmla="val 30953"/>
              <a:gd name="adj3" fmla="val 43306"/>
              <a:gd name="adj4" fmla="val 7183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Направление заявления и документов для получения бюджетных трансфертов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3" name="Выноска: стрелка влево 12">
            <a:extLst>
              <a:ext uri="{FF2B5EF4-FFF2-40B4-BE49-F238E27FC236}">
                <a16:creationId xmlns:a16="http://schemas.microsoft.com/office/drawing/2014/main" id="{277DB9B3-D2CB-E976-4CA6-B4A7D02397E3}"/>
              </a:ext>
            </a:extLst>
          </p:cNvPr>
          <p:cNvSpPr/>
          <p:nvPr/>
        </p:nvSpPr>
        <p:spPr>
          <a:xfrm>
            <a:off x="4533941" y="2472465"/>
            <a:ext cx="2996401" cy="1002651"/>
          </a:xfrm>
          <a:prstGeom prst="leftArrowCallout">
            <a:avLst>
              <a:gd name="adj1" fmla="val 25000"/>
              <a:gd name="adj2" fmla="val 19602"/>
              <a:gd name="adj3" fmla="val 64450"/>
              <a:gd name="adj4" fmla="val 7150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Принятие решение о предоставлении бюджетного трансферта (отказе в предоставлении)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9F21D4F-13CD-10B1-6880-B12FA39E29D1}"/>
              </a:ext>
            </a:extLst>
          </p:cNvPr>
          <p:cNvSpPr/>
          <p:nvPr/>
        </p:nvSpPr>
        <p:spPr>
          <a:xfrm>
            <a:off x="5344029" y="1223435"/>
            <a:ext cx="2283059" cy="1002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Распорядитель средств (уполномоченный госорган)</a:t>
            </a:r>
          </a:p>
        </p:txBody>
      </p:sp>
      <p:sp>
        <p:nvSpPr>
          <p:cNvPr id="8" name="Выноска: стрелка вверх 7">
            <a:extLst>
              <a:ext uri="{FF2B5EF4-FFF2-40B4-BE49-F238E27FC236}">
                <a16:creationId xmlns:a16="http://schemas.microsoft.com/office/drawing/2014/main" id="{6E118700-B131-71E1-E414-E2EDB4DC569D}"/>
              </a:ext>
            </a:extLst>
          </p:cNvPr>
          <p:cNvSpPr/>
          <p:nvPr/>
        </p:nvSpPr>
        <p:spPr>
          <a:xfrm>
            <a:off x="630194" y="2027515"/>
            <a:ext cx="1552990" cy="1447601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Перечисление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01374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8"/>
          <p:cNvSpPr/>
          <p:nvPr/>
        </p:nvSpPr>
        <p:spPr>
          <a:xfrm>
            <a:off x="1103937" y="2195451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2" name="Google Shape;622;p58"/>
          <p:cNvSpPr/>
          <p:nvPr/>
        </p:nvSpPr>
        <p:spPr>
          <a:xfrm>
            <a:off x="3450042" y="2195451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3" name="Google Shape;623;p58"/>
          <p:cNvSpPr/>
          <p:nvPr/>
        </p:nvSpPr>
        <p:spPr>
          <a:xfrm>
            <a:off x="5599018" y="2195451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58"/>
          <p:cNvSpPr/>
          <p:nvPr/>
        </p:nvSpPr>
        <p:spPr>
          <a:xfrm>
            <a:off x="7720973" y="2195451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58"/>
          <p:cNvSpPr txBox="1"/>
          <p:nvPr/>
        </p:nvSpPr>
        <p:spPr>
          <a:xfrm flipH="1">
            <a:off x="1280337" y="1117900"/>
            <a:ext cx="2021817" cy="42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Предложение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7" name="Google Shape;627;p58"/>
          <p:cNvSpPr txBox="1"/>
          <p:nvPr/>
        </p:nvSpPr>
        <p:spPr>
          <a:xfrm flipH="1">
            <a:off x="4572259" y="1102802"/>
            <a:ext cx="2053518" cy="59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Рассмотрение предложения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58"/>
          <p:cNvSpPr txBox="1"/>
          <p:nvPr/>
        </p:nvSpPr>
        <p:spPr>
          <a:xfrm flipH="1">
            <a:off x="1987075" y="2538951"/>
            <a:ext cx="2666807" cy="2468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Подача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в уполномоченный орган: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заявление;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проект инвестдоговора;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копии документов о статусе инвестора (документа, удостоверяющего личность физ.лица, устава юр.лица);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-4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копии документов о финансовых возможностях (аудиторское заключение, письма банков, сведения банков об остатках на счетах);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-4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сведения об участниках (собственниках) инвестора (юр.лица)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бизнес-план.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Segoe UI" panose="020B0502040204020203" pitchFamily="34" charset="0"/>
              <a:ea typeface="Jost"/>
              <a:cs typeface="Segoe UI" panose="020B0502040204020203" pitchFamily="34" charset="0"/>
              <a:sym typeface="Jost"/>
            </a:endParaRPr>
          </a:p>
        </p:txBody>
      </p:sp>
      <p:cxnSp>
        <p:nvCxnSpPr>
          <p:cNvPr id="633" name="Google Shape;633;p58"/>
          <p:cNvCxnSpPr>
            <a:stCxn id="621" idx="6"/>
            <a:endCxn id="622" idx="2"/>
          </p:cNvCxnSpPr>
          <p:nvPr/>
        </p:nvCxnSpPr>
        <p:spPr>
          <a:xfrm>
            <a:off x="1280337" y="2283651"/>
            <a:ext cx="216970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58"/>
          <p:cNvCxnSpPr>
            <a:stCxn id="622" idx="6"/>
            <a:endCxn id="623" idx="2"/>
          </p:cNvCxnSpPr>
          <p:nvPr/>
        </p:nvCxnSpPr>
        <p:spPr>
          <a:xfrm>
            <a:off x="3626442" y="2283651"/>
            <a:ext cx="1972576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58"/>
          <p:cNvCxnSpPr>
            <a:stCxn id="623" idx="6"/>
            <a:endCxn id="624" idx="2"/>
          </p:cNvCxnSpPr>
          <p:nvPr/>
        </p:nvCxnSpPr>
        <p:spPr>
          <a:xfrm>
            <a:off x="5775418" y="2283651"/>
            <a:ext cx="194555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58"/>
          <p:cNvCxnSpPr>
            <a:cxnSpLocks/>
            <a:stCxn id="621" idx="4"/>
          </p:cNvCxnSpPr>
          <p:nvPr/>
        </p:nvCxnSpPr>
        <p:spPr>
          <a:xfrm>
            <a:off x="1192137" y="2371851"/>
            <a:ext cx="0" cy="167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58"/>
          <p:cNvCxnSpPr>
            <a:cxnSpLocks/>
            <a:stCxn id="622" idx="4"/>
          </p:cNvCxnSpPr>
          <p:nvPr/>
        </p:nvCxnSpPr>
        <p:spPr>
          <a:xfrm>
            <a:off x="3538242" y="2371851"/>
            <a:ext cx="0" cy="167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8" name="Google Shape;638;p58"/>
          <p:cNvCxnSpPr>
            <a:cxnSpLocks/>
            <a:stCxn id="623" idx="4"/>
          </p:cNvCxnSpPr>
          <p:nvPr/>
        </p:nvCxnSpPr>
        <p:spPr>
          <a:xfrm>
            <a:off x="5687218" y="2371851"/>
            <a:ext cx="0" cy="19989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58"/>
          <p:cNvCxnSpPr>
            <a:cxnSpLocks/>
            <a:stCxn id="624" idx="4"/>
          </p:cNvCxnSpPr>
          <p:nvPr/>
        </p:nvCxnSpPr>
        <p:spPr>
          <a:xfrm flipH="1">
            <a:off x="7809172" y="2371851"/>
            <a:ext cx="1" cy="19395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6" name="Google Shape;626;p58"/>
          <p:cNvSpPr txBox="1"/>
          <p:nvPr/>
        </p:nvSpPr>
        <p:spPr>
          <a:xfrm flipH="1">
            <a:off x="444736" y="2538951"/>
            <a:ext cx="1485874" cy="135347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Проработка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, в т.ч. совместно с РОГУ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уведомление о подготовке 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(необязательные действия)</a:t>
            </a:r>
          </a:p>
        </p:txBody>
      </p:sp>
      <p:sp>
        <p:nvSpPr>
          <p:cNvPr id="83" name="Google Shape;628;p58">
            <a:extLst>
              <a:ext uri="{FF2B5EF4-FFF2-40B4-BE49-F238E27FC236}">
                <a16:creationId xmlns:a16="http://schemas.microsoft.com/office/drawing/2014/main" id="{06B24C1B-E36C-48B8-B153-4BBB3D1D83D1}"/>
              </a:ext>
            </a:extLst>
          </p:cNvPr>
          <p:cNvSpPr txBox="1"/>
          <p:nvPr/>
        </p:nvSpPr>
        <p:spPr>
          <a:xfrm flipH="1">
            <a:off x="4797570" y="2565810"/>
            <a:ext cx="2054980" cy="24612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проведение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конкурса</a:t>
            </a: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</a:b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(в зависимости от потребности в земельном участке)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юридическая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экспертиза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согласование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 проекта инвестдоговора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оценка возможности возмещения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инвестору затрат на создание объектов инфраструктуры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направление предложения в Банк развития для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финансово-экономической оценки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9" name="Google Shape;627;p58">
            <a:extLst>
              <a:ext uri="{FF2B5EF4-FFF2-40B4-BE49-F238E27FC236}">
                <a16:creationId xmlns:a16="http://schemas.microsoft.com/office/drawing/2014/main" id="{D7C6D463-5BEC-4A6C-A300-DBD0071F8E3A}"/>
              </a:ext>
            </a:extLst>
          </p:cNvPr>
          <p:cNvSpPr txBox="1"/>
          <p:nvPr/>
        </p:nvSpPr>
        <p:spPr>
          <a:xfrm flipH="1">
            <a:off x="6850204" y="1100803"/>
            <a:ext cx="1741537" cy="55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Решение (уведомление)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628;p58">
            <a:extLst>
              <a:ext uri="{FF2B5EF4-FFF2-40B4-BE49-F238E27FC236}">
                <a16:creationId xmlns:a16="http://schemas.microsoft.com/office/drawing/2014/main" id="{8185A6C2-EB53-4747-A26B-65B45038ED95}"/>
              </a:ext>
            </a:extLst>
          </p:cNvPr>
          <p:cNvSpPr txBox="1"/>
          <p:nvPr/>
        </p:nvSpPr>
        <p:spPr>
          <a:xfrm flipH="1">
            <a:off x="7077088" y="2558736"/>
            <a:ext cx="1559706" cy="21092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уведомление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 об отказе в заключении инвестдоговора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ИЛИ</a:t>
            </a:r>
          </a:p>
          <a:p>
            <a:pPr marL="171450" marR="0" lvl="0" indent="-171450" algn="l" defTabSz="9144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решение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 о возможности заключения - РОГУ, ОИК) (решение о заключении -Управделами, ОАЦ),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" name="Google Shape;660;p58">
            <a:extLst>
              <a:ext uri="{FF2B5EF4-FFF2-40B4-BE49-F238E27FC236}">
                <a16:creationId xmlns:a16="http://schemas.microsoft.com/office/drawing/2014/main" id="{2DFD7C79-8FF2-2968-8DA0-CCE42CEE58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7845" y="190746"/>
            <a:ext cx="6611758" cy="6718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1.3.1.</a:t>
            </a:r>
            <a:r>
              <a:rPr lang="ru-RU" sz="1800" dirty="0" smtClean="0"/>
              <a:t> </a:t>
            </a:r>
            <a:r>
              <a:rPr lang="ru-RU" sz="1800" dirty="0"/>
              <a:t>Порядок заключения инвестиционного договора</a:t>
            </a:r>
            <a:endParaRPr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4FA60-8105-CBA1-41AF-BFC5FC26E0F8}"/>
              </a:ext>
            </a:extLst>
          </p:cNvPr>
          <p:cNvSpPr txBox="1"/>
          <p:nvPr/>
        </p:nvSpPr>
        <p:spPr>
          <a:xfrm>
            <a:off x="1062259" y="1962321"/>
            <a:ext cx="3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83457-9173-ACD8-624B-111C8612406A}"/>
              </a:ext>
            </a:extLst>
          </p:cNvPr>
          <p:cNvSpPr txBox="1"/>
          <p:nvPr/>
        </p:nvSpPr>
        <p:spPr>
          <a:xfrm>
            <a:off x="3387635" y="1963850"/>
            <a:ext cx="3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3E926-66F5-725B-11EC-FDCFDBF9D715}"/>
              </a:ext>
            </a:extLst>
          </p:cNvPr>
          <p:cNvSpPr txBox="1"/>
          <p:nvPr/>
        </p:nvSpPr>
        <p:spPr>
          <a:xfrm>
            <a:off x="5550810" y="1969280"/>
            <a:ext cx="3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54B44-D098-8158-996A-7B2C15903571}"/>
              </a:ext>
            </a:extLst>
          </p:cNvPr>
          <p:cNvSpPr txBox="1"/>
          <p:nvPr/>
        </p:nvSpPr>
        <p:spPr>
          <a:xfrm>
            <a:off x="7658566" y="1969280"/>
            <a:ext cx="3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87A779EC-E4A2-268F-EAFD-20A7463F2BAC}"/>
              </a:ext>
            </a:extLst>
          </p:cNvPr>
          <p:cNvSpPr/>
          <p:nvPr/>
        </p:nvSpPr>
        <p:spPr>
          <a:xfrm rot="16200000">
            <a:off x="4414741" y="729502"/>
            <a:ext cx="307777" cy="2060776"/>
          </a:xfrm>
          <a:prstGeom prst="rightBrace">
            <a:avLst>
              <a:gd name="adj1" fmla="val 31128"/>
              <a:gd name="adj2" fmla="val 47638"/>
            </a:avLst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CA221FFC-E30A-CF01-3369-22A18910ED3D}"/>
              </a:ext>
            </a:extLst>
          </p:cNvPr>
          <p:cNvSpPr/>
          <p:nvPr/>
        </p:nvSpPr>
        <p:spPr>
          <a:xfrm rot="16200000">
            <a:off x="6597292" y="672400"/>
            <a:ext cx="331308" cy="2151449"/>
          </a:xfrm>
          <a:prstGeom prst="rightBrace">
            <a:avLst>
              <a:gd name="adj1" fmla="val 36388"/>
              <a:gd name="adj2" fmla="val 47638"/>
            </a:avLst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BY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3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8"/>
          <p:cNvSpPr txBox="1">
            <a:spLocks noGrp="1"/>
          </p:cNvSpPr>
          <p:nvPr>
            <p:ph type="title"/>
          </p:nvPr>
        </p:nvSpPr>
        <p:spPr>
          <a:xfrm>
            <a:off x="1377845" y="190746"/>
            <a:ext cx="6611758" cy="6718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1.3.2.</a:t>
            </a:r>
            <a:r>
              <a:rPr lang="ru-RU" sz="1800" dirty="0" smtClean="0"/>
              <a:t> </a:t>
            </a:r>
            <a:r>
              <a:rPr lang="ru-RU" sz="1800" dirty="0"/>
              <a:t>Порядок заключения инвестиционного договора</a:t>
            </a:r>
            <a:endParaRPr sz="18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A0714C-46BB-4389-A6C3-3B14E5410B3A}"/>
              </a:ext>
            </a:extLst>
          </p:cNvPr>
          <p:cNvGrpSpPr/>
          <p:nvPr/>
        </p:nvGrpSpPr>
        <p:grpSpPr>
          <a:xfrm>
            <a:off x="1289643" y="3337055"/>
            <a:ext cx="3724796" cy="1589908"/>
            <a:chOff x="961728" y="2941380"/>
            <a:chExt cx="3854174" cy="1845120"/>
          </a:xfrm>
        </p:grpSpPr>
        <p:sp>
          <p:nvSpPr>
            <p:cNvPr id="640" name="Google Shape;640;p58"/>
            <p:cNvSpPr/>
            <p:nvPr/>
          </p:nvSpPr>
          <p:spPr>
            <a:xfrm>
              <a:off x="1731890" y="3464580"/>
              <a:ext cx="176400" cy="17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8"/>
            <p:cNvSpPr/>
            <p:nvPr/>
          </p:nvSpPr>
          <p:spPr>
            <a:xfrm>
              <a:off x="3665507" y="3464580"/>
              <a:ext cx="176400" cy="17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652" name="Google Shape;652;p58"/>
            <p:cNvCxnSpPr>
              <a:cxnSpLocks/>
              <a:stCxn id="640" idx="6"/>
              <a:endCxn id="641" idx="2"/>
            </p:cNvCxnSpPr>
            <p:nvPr/>
          </p:nvCxnSpPr>
          <p:spPr>
            <a:xfrm>
              <a:off x="1908290" y="3552780"/>
              <a:ext cx="1757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58"/>
            <p:cNvCxnSpPr>
              <a:cxnSpLocks/>
              <a:stCxn id="640" idx="4"/>
            </p:cNvCxnSpPr>
            <p:nvPr/>
          </p:nvCxnSpPr>
          <p:spPr>
            <a:xfrm flipH="1">
              <a:off x="1820090" y="3640980"/>
              <a:ext cx="1" cy="125966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58"/>
            <p:cNvCxnSpPr>
              <a:cxnSpLocks/>
              <a:stCxn id="641" idx="4"/>
            </p:cNvCxnSpPr>
            <p:nvPr/>
          </p:nvCxnSpPr>
          <p:spPr>
            <a:xfrm flipH="1">
              <a:off x="3753707" y="3640980"/>
              <a:ext cx="1" cy="125966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4" name="Google Shape;625;p58">
              <a:extLst>
                <a:ext uri="{FF2B5EF4-FFF2-40B4-BE49-F238E27FC236}">
                  <a16:creationId xmlns:a16="http://schemas.microsoft.com/office/drawing/2014/main" id="{F605279A-120A-41E6-94A0-6D0A1F0B04B0}"/>
                </a:ext>
              </a:extLst>
            </p:cNvPr>
            <p:cNvSpPr txBox="1"/>
            <p:nvPr/>
          </p:nvSpPr>
          <p:spPr>
            <a:xfrm flipH="1">
              <a:off x="2691509" y="3843769"/>
              <a:ext cx="2124393" cy="94273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Подписание инвестиционного договора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" name="Google Shape;627;p58">
              <a:extLst>
                <a:ext uri="{FF2B5EF4-FFF2-40B4-BE49-F238E27FC236}">
                  <a16:creationId xmlns:a16="http://schemas.microsoft.com/office/drawing/2014/main" id="{B6B4B3D6-B52D-461C-BB7B-580102A1861E}"/>
                </a:ext>
              </a:extLst>
            </p:cNvPr>
            <p:cNvSpPr txBox="1"/>
            <p:nvPr/>
          </p:nvSpPr>
          <p:spPr>
            <a:xfrm flipH="1">
              <a:off x="961728" y="2941380"/>
              <a:ext cx="1968881" cy="343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Решение (УД, ОАЦ)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C212900-EC91-42C5-958F-2F28187268C6}"/>
              </a:ext>
            </a:extLst>
          </p:cNvPr>
          <p:cNvGrpSpPr/>
          <p:nvPr/>
        </p:nvGrpSpPr>
        <p:grpSpPr>
          <a:xfrm>
            <a:off x="675255" y="1015445"/>
            <a:ext cx="7989717" cy="2194293"/>
            <a:chOff x="366316" y="536931"/>
            <a:chExt cx="7989717" cy="2065731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E875284F-051E-47B7-8A4F-2EA7DF32220B}"/>
                </a:ext>
              </a:extLst>
            </p:cNvPr>
            <p:cNvGrpSpPr/>
            <p:nvPr/>
          </p:nvGrpSpPr>
          <p:grpSpPr>
            <a:xfrm>
              <a:off x="366316" y="536931"/>
              <a:ext cx="7019351" cy="2065731"/>
              <a:chOff x="366316" y="536931"/>
              <a:chExt cx="7019351" cy="2065731"/>
            </a:xfrm>
          </p:grpSpPr>
          <p:sp>
            <p:nvSpPr>
              <p:cNvPr id="621" name="Google Shape;621;p58"/>
              <p:cNvSpPr/>
              <p:nvPr/>
            </p:nvSpPr>
            <p:spPr>
              <a:xfrm>
                <a:off x="892506" y="1281051"/>
                <a:ext cx="176400" cy="1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58"/>
              <p:cNvSpPr/>
              <p:nvPr/>
            </p:nvSpPr>
            <p:spPr>
              <a:xfrm>
                <a:off x="3342034" y="1281051"/>
                <a:ext cx="176400" cy="1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58"/>
              <p:cNvSpPr/>
              <p:nvPr/>
            </p:nvSpPr>
            <p:spPr>
              <a:xfrm>
                <a:off x="5510130" y="1285907"/>
                <a:ext cx="176400" cy="1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58"/>
              <p:cNvSpPr/>
              <p:nvPr/>
            </p:nvSpPr>
            <p:spPr>
              <a:xfrm>
                <a:off x="7209267" y="1281051"/>
                <a:ext cx="176400" cy="1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33" name="Google Shape;633;p58"/>
              <p:cNvCxnSpPr>
                <a:cxnSpLocks/>
                <a:stCxn id="621" idx="6"/>
                <a:endCxn id="622" idx="2"/>
              </p:cNvCxnSpPr>
              <p:nvPr/>
            </p:nvCxnSpPr>
            <p:spPr>
              <a:xfrm>
                <a:off x="1068906" y="1369250"/>
                <a:ext cx="2273128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58"/>
              <p:cNvCxnSpPr>
                <a:stCxn id="622" idx="6"/>
                <a:endCxn id="623" idx="2"/>
              </p:cNvCxnSpPr>
              <p:nvPr/>
            </p:nvCxnSpPr>
            <p:spPr>
              <a:xfrm>
                <a:off x="3518434" y="1369250"/>
                <a:ext cx="1991696" cy="485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58"/>
              <p:cNvCxnSpPr>
                <a:cxnSpLocks/>
                <a:stCxn id="623" idx="6"/>
                <a:endCxn id="624" idx="2"/>
              </p:cNvCxnSpPr>
              <p:nvPr/>
            </p:nvCxnSpPr>
            <p:spPr>
              <a:xfrm flipV="1">
                <a:off x="5686530" y="1369250"/>
                <a:ext cx="1522737" cy="485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58"/>
              <p:cNvCxnSpPr>
                <a:cxnSpLocks/>
                <a:stCxn id="621" idx="4"/>
              </p:cNvCxnSpPr>
              <p:nvPr/>
            </p:nvCxnSpPr>
            <p:spPr>
              <a:xfrm>
                <a:off x="980706" y="1457451"/>
                <a:ext cx="0" cy="1866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58"/>
              <p:cNvCxnSpPr>
                <a:cxnSpLocks/>
                <a:stCxn id="622" idx="4"/>
              </p:cNvCxnSpPr>
              <p:nvPr/>
            </p:nvCxnSpPr>
            <p:spPr>
              <a:xfrm>
                <a:off x="3430234" y="1457451"/>
                <a:ext cx="0" cy="24025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58"/>
              <p:cNvCxnSpPr>
                <a:cxnSpLocks/>
                <a:stCxn id="623" idx="4"/>
              </p:cNvCxnSpPr>
              <p:nvPr/>
            </p:nvCxnSpPr>
            <p:spPr>
              <a:xfrm>
                <a:off x="5598330" y="1462308"/>
                <a:ext cx="0" cy="24025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58"/>
              <p:cNvCxnSpPr>
                <a:cxnSpLocks/>
                <a:stCxn id="624" idx="4"/>
              </p:cNvCxnSpPr>
              <p:nvPr/>
            </p:nvCxnSpPr>
            <p:spPr>
              <a:xfrm>
                <a:off x="7297467" y="1457451"/>
                <a:ext cx="0" cy="24025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9" name="Google Shape;627;p58">
                <a:extLst>
                  <a:ext uri="{FF2B5EF4-FFF2-40B4-BE49-F238E27FC236}">
                    <a16:creationId xmlns:a16="http://schemas.microsoft.com/office/drawing/2014/main" id="{D7C6D463-5BEC-4A6C-A300-DBD0071F8E3A}"/>
                  </a:ext>
                </a:extLst>
              </p:cNvPr>
              <p:cNvSpPr txBox="1"/>
              <p:nvPr/>
            </p:nvSpPr>
            <p:spPr>
              <a:xfrm flipH="1">
                <a:off x="366316" y="536931"/>
                <a:ext cx="1358697" cy="311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Решение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0" name="Google Shape;625;p58">
                <a:extLst>
                  <a:ext uri="{FF2B5EF4-FFF2-40B4-BE49-F238E27FC236}">
                    <a16:creationId xmlns:a16="http://schemas.microsoft.com/office/drawing/2014/main" id="{511EE62B-9B19-4CDA-8787-DD48A66EE0F3}"/>
                  </a:ext>
                </a:extLst>
              </p:cNvPr>
              <p:cNvSpPr txBox="1"/>
              <p:nvPr/>
            </p:nvSpPr>
            <p:spPr>
              <a:xfrm flipH="1">
                <a:off x="2535324" y="546238"/>
                <a:ext cx="1683000" cy="479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Внесение </a:t>
                </a:r>
                <a:b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в Совмин</a:t>
                </a:r>
                <a:endPara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1" name="Google Shape;628;p58">
                <a:extLst>
                  <a:ext uri="{FF2B5EF4-FFF2-40B4-BE49-F238E27FC236}">
                    <a16:creationId xmlns:a16="http://schemas.microsoft.com/office/drawing/2014/main" id="{CCDA106A-4C73-429F-B284-83B84B0C18B6}"/>
                  </a:ext>
                </a:extLst>
              </p:cNvPr>
              <p:cNvSpPr txBox="1"/>
              <p:nvPr/>
            </p:nvSpPr>
            <p:spPr>
              <a:xfrm flipH="1">
                <a:off x="2013932" y="1709799"/>
                <a:ext cx="2691570" cy="89286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Jost"/>
                    <a:cs typeface="Segoe UI" panose="020B0502040204020203" pitchFamily="34" charset="0"/>
                    <a:sym typeface="Jost"/>
                  </a:rPr>
                  <a:t>проект постановления;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ts val="1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Jost"/>
                    <a:cs typeface="Segoe UI" panose="020B0502040204020203" pitchFamily="34" charset="0"/>
                    <a:sym typeface="Jost"/>
                  </a:rPr>
                  <a:t>копия заключения юр.экспертизы;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ts val="1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Jost"/>
                    <a:cs typeface="Segoe UI" panose="020B0502040204020203" pitchFamily="34" charset="0"/>
                    <a:sym typeface="Jost"/>
                  </a:rPr>
                  <a:t>копия заключение Банка развития;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ts val="1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Jost"/>
                    <a:cs typeface="Segoe UI" panose="020B0502040204020203" pitchFamily="34" charset="0"/>
                    <a:sym typeface="Jost"/>
                  </a:rPr>
                  <a:t>копия решения о возможности заключения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Segoe UI" panose="020B0502040204020203" pitchFamily="34" charset="0"/>
                  <a:ea typeface="Jost"/>
                  <a:cs typeface="Segoe UI" panose="020B0502040204020203" pitchFamily="34" charset="0"/>
                  <a:sym typeface="Jost"/>
                </a:endParaRPr>
              </a:p>
            </p:txBody>
          </p:sp>
          <p:sp>
            <p:nvSpPr>
              <p:cNvPr id="132" name="Google Shape;625;p58">
                <a:extLst>
                  <a:ext uri="{FF2B5EF4-FFF2-40B4-BE49-F238E27FC236}">
                    <a16:creationId xmlns:a16="http://schemas.microsoft.com/office/drawing/2014/main" id="{36DE063A-F5DE-490D-BD49-C478DAAA8850}"/>
                  </a:ext>
                </a:extLst>
              </p:cNvPr>
              <p:cNvSpPr txBox="1"/>
              <p:nvPr/>
            </p:nvSpPr>
            <p:spPr>
              <a:xfrm flipH="1">
                <a:off x="4675803" y="542491"/>
                <a:ext cx="1789566" cy="479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Постановление Совмина</a:t>
                </a:r>
                <a:endPara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" name="Google Shape;628;p58">
                <a:extLst>
                  <a:ext uri="{FF2B5EF4-FFF2-40B4-BE49-F238E27FC236}">
                    <a16:creationId xmlns:a16="http://schemas.microsoft.com/office/drawing/2014/main" id="{9D7DDED4-55F3-4EA3-89CB-215688252796}"/>
                  </a:ext>
                </a:extLst>
              </p:cNvPr>
              <p:cNvSpPr txBox="1"/>
              <p:nvPr/>
            </p:nvSpPr>
            <p:spPr>
              <a:xfrm flipH="1">
                <a:off x="4817067" y="1707158"/>
                <a:ext cx="1417331" cy="66117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Jost"/>
                    <a:cs typeface="Segoe UI" panose="020B0502040204020203" pitchFamily="34" charset="0"/>
                    <a:sym typeface="Jost"/>
                  </a:rPr>
                  <a:t>о заключении инвестиционного договора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Segoe UI" panose="020B0502040204020203" pitchFamily="34" charset="0"/>
                  <a:ea typeface="Jost"/>
                  <a:cs typeface="Segoe UI" panose="020B0502040204020203" pitchFamily="34" charset="0"/>
                  <a:sym typeface="Jost"/>
                </a:endParaRPr>
              </a:p>
            </p:txBody>
          </p:sp>
        </p:grpSp>
        <p:sp>
          <p:nvSpPr>
            <p:cNvPr id="53" name="Google Shape;625;p58">
              <a:extLst>
                <a:ext uri="{FF2B5EF4-FFF2-40B4-BE49-F238E27FC236}">
                  <a16:creationId xmlns:a16="http://schemas.microsoft.com/office/drawing/2014/main" id="{928F3AF8-C988-4C1A-A25C-75389E2E32A2}"/>
                </a:ext>
              </a:extLst>
            </p:cNvPr>
            <p:cNvSpPr txBox="1"/>
            <p:nvPr/>
          </p:nvSpPr>
          <p:spPr>
            <a:xfrm flipH="1">
              <a:off x="6398244" y="1697705"/>
              <a:ext cx="1957789" cy="70667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Подписание инвестиционного договора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8" name="Google Shape;628;p58">
            <a:extLst>
              <a:ext uri="{FF2B5EF4-FFF2-40B4-BE49-F238E27FC236}">
                <a16:creationId xmlns:a16="http://schemas.microsoft.com/office/drawing/2014/main" id="{839E45EB-B281-4AA5-ABE1-6E22255E889D}"/>
              </a:ext>
            </a:extLst>
          </p:cNvPr>
          <p:cNvSpPr txBox="1"/>
          <p:nvPr/>
        </p:nvSpPr>
        <p:spPr>
          <a:xfrm flipH="1">
            <a:off x="568858" y="2266652"/>
            <a:ext cx="1441573" cy="71426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о возможности заключения инвестдоговора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Montserrat Light" pitchFamily="2" charset="-52"/>
              <a:ea typeface="Jost"/>
              <a:cs typeface="Jost"/>
              <a:sym typeface="Jos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Montserrat Light" pitchFamily="2" charset="-52"/>
                <a:ea typeface="Jost"/>
                <a:cs typeface="Jost"/>
                <a:sym typeface="Jost"/>
              </a:rPr>
              <a:t>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Montserrat Light" pitchFamily="2" charset="-52"/>
              <a:ea typeface="Jost"/>
              <a:cs typeface="Jost"/>
              <a:sym typeface="Jost"/>
            </a:endParaRPr>
          </a:p>
        </p:txBody>
      </p:sp>
      <p:sp>
        <p:nvSpPr>
          <p:cNvPr id="59" name="Google Shape;628;p58">
            <a:extLst>
              <a:ext uri="{FF2B5EF4-FFF2-40B4-BE49-F238E27FC236}">
                <a16:creationId xmlns:a16="http://schemas.microsoft.com/office/drawing/2014/main" id="{B8DDD577-A309-42E5-BBD3-FCD1022525C3}"/>
              </a:ext>
            </a:extLst>
          </p:cNvPr>
          <p:cNvSpPr txBox="1"/>
          <p:nvPr/>
        </p:nvSpPr>
        <p:spPr>
          <a:xfrm flipH="1">
            <a:off x="918518" y="4114629"/>
            <a:ext cx="1902789" cy="8816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о заключении инвестдоговора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(только Управделами, ОАЦ)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Segoe UI" panose="020B0502040204020203" pitchFamily="34" charset="0"/>
              <a:ea typeface="Jost"/>
              <a:cs typeface="Segoe UI" panose="020B0502040204020203" pitchFamily="34" charset="0"/>
              <a:sym typeface="Jos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egoe UI" panose="020B0502040204020203" pitchFamily="34" charset="0"/>
                <a:ea typeface="Jost"/>
                <a:cs typeface="Segoe UI" panose="020B0502040204020203" pitchFamily="34" charset="0"/>
                <a:sym typeface="Jost"/>
              </a:rPr>
              <a:t>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Segoe UI" panose="020B0502040204020203" pitchFamily="34" charset="0"/>
              <a:ea typeface="Jost"/>
              <a:cs typeface="Segoe UI" panose="020B0502040204020203" pitchFamily="34" charset="0"/>
              <a:sym typeface="Jos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9E8B3-CDC4-9C34-7802-E73F43AFB28D}"/>
              </a:ext>
            </a:extLst>
          </p:cNvPr>
          <p:cNvSpPr txBox="1"/>
          <p:nvPr/>
        </p:nvSpPr>
        <p:spPr>
          <a:xfrm>
            <a:off x="1156636" y="1579316"/>
            <a:ext cx="3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E2305-9A6A-6F0E-EA60-0AD04D713FBF}"/>
              </a:ext>
            </a:extLst>
          </p:cNvPr>
          <p:cNvSpPr txBox="1"/>
          <p:nvPr/>
        </p:nvSpPr>
        <p:spPr>
          <a:xfrm>
            <a:off x="3615977" y="1576839"/>
            <a:ext cx="3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38115-0D64-EFC2-EE9A-3C56FC89EBB7}"/>
              </a:ext>
            </a:extLst>
          </p:cNvPr>
          <p:cNvSpPr txBox="1"/>
          <p:nvPr/>
        </p:nvSpPr>
        <p:spPr>
          <a:xfrm>
            <a:off x="5756663" y="1579316"/>
            <a:ext cx="3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41F48-179A-7553-14E7-6AF0C3A4B628}"/>
              </a:ext>
            </a:extLst>
          </p:cNvPr>
          <p:cNvSpPr txBox="1"/>
          <p:nvPr/>
        </p:nvSpPr>
        <p:spPr>
          <a:xfrm>
            <a:off x="7466639" y="1579316"/>
            <a:ext cx="3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5AA306-9EA6-CE37-B752-FC6099D79344}"/>
              </a:ext>
            </a:extLst>
          </p:cNvPr>
          <p:cNvSpPr txBox="1"/>
          <p:nvPr/>
        </p:nvSpPr>
        <p:spPr>
          <a:xfrm>
            <a:off x="1968585" y="3556110"/>
            <a:ext cx="3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838102-2491-3E74-1498-4A34A4EB4BD2}"/>
              </a:ext>
            </a:extLst>
          </p:cNvPr>
          <p:cNvSpPr txBox="1"/>
          <p:nvPr/>
        </p:nvSpPr>
        <p:spPr>
          <a:xfrm>
            <a:off x="3837291" y="3489594"/>
            <a:ext cx="3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Правая фигурная скобка 18">
            <a:extLst>
              <a:ext uri="{FF2B5EF4-FFF2-40B4-BE49-F238E27FC236}">
                <a16:creationId xmlns:a16="http://schemas.microsoft.com/office/drawing/2014/main" id="{FF2A7A62-A439-4636-DE17-18086A018225}"/>
              </a:ext>
            </a:extLst>
          </p:cNvPr>
          <p:cNvSpPr/>
          <p:nvPr/>
        </p:nvSpPr>
        <p:spPr>
          <a:xfrm rot="16200000">
            <a:off x="2370417" y="193855"/>
            <a:ext cx="307777" cy="2469327"/>
          </a:xfrm>
          <a:prstGeom prst="rightBrace">
            <a:avLst>
              <a:gd name="adj1" fmla="val 31128"/>
              <a:gd name="adj2" fmla="val 47638"/>
            </a:avLst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BY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01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34EC042-BADD-490B-8834-0E12462FA07F}"/>
              </a:ext>
            </a:extLst>
          </p:cNvPr>
          <p:cNvSpPr txBox="1"/>
          <p:nvPr/>
        </p:nvSpPr>
        <p:spPr>
          <a:xfrm>
            <a:off x="549801" y="1514244"/>
            <a:ext cx="3233441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без проведения аукциона </a:t>
            </a: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земельного участка требуемого размера,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не включенного в перечень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 участков для реализации инвестпроектов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(по результатам предварительной отработки)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без проведения аукциона земельного участка, 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включенного в перечень участков для реализации инвестпроектов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земельного налога и арендной платы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на период реализации проекта + 1 год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внесения платы за право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аренды земельного участка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возмещения потерь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сельскохозяйственного и лесохозяйственного производства, связанных с изъятием земельного участка</a:t>
            </a:r>
            <a:endParaRPr lang="ru-BY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18A7A3-9F0B-416A-AF8C-7DC90A19A0A2}"/>
              </a:ext>
            </a:extLst>
          </p:cNvPr>
          <p:cNvSpPr txBox="1"/>
          <p:nvPr/>
        </p:nvSpPr>
        <p:spPr>
          <a:xfrm>
            <a:off x="3909060" y="1474072"/>
            <a:ext cx="4845979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spc="-30" dirty="0">
                <a:latin typeface="Segoe UI" panose="020B0502040204020203" pitchFamily="34" charset="0"/>
                <a:cs typeface="Segoe UI" panose="020B0502040204020203" pitchFamily="34" charset="0"/>
              </a:rPr>
              <a:t>«стабилизационная оговорка» </a:t>
            </a:r>
            <a:r>
              <a:rPr lang="ru-BY" sz="1100" spc="-30" dirty="0">
                <a:latin typeface="Segoe UI" panose="020B0502040204020203" pitchFamily="34" charset="0"/>
                <a:cs typeface="Segoe UI" panose="020B0502040204020203" pitchFamily="34" charset="0"/>
              </a:rPr>
              <a:t>в период действия инвестдоговора, но </a:t>
            </a:r>
            <a:r>
              <a:rPr lang="ru-BY" sz="1100" b="1" spc="-30" dirty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en-US" sz="1100" b="1" spc="-30" dirty="0"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BY" sz="1100" b="1" spc="-30" dirty="0">
                <a:latin typeface="Segoe UI" panose="020B0502040204020203" pitchFamily="34" charset="0"/>
                <a:cs typeface="Segoe UI" panose="020B0502040204020203" pitchFamily="34" charset="0"/>
              </a:rPr>
              <a:t> 5 лет </a:t>
            </a:r>
            <a:r>
              <a:rPr lang="ru-BY" sz="1100" spc="-30" dirty="0">
                <a:latin typeface="Segoe UI" panose="020B0502040204020203" pitchFamily="34" charset="0"/>
                <a:cs typeface="Segoe UI" panose="020B0502040204020203" pitchFamily="34" charset="0"/>
              </a:rPr>
              <a:t>(право не уплачивать новые налоги (сборы) и налоги (сборы), ставки по которым увеличены</a:t>
            </a:r>
            <a:r>
              <a:rPr lang="ru-RU" sz="1100" spc="-30" dirty="0">
                <a:latin typeface="Segoe UI" panose="020B0502040204020203" pitchFamily="34" charset="0"/>
                <a:cs typeface="Segoe UI" panose="020B0502040204020203" pitchFamily="34" charset="0"/>
              </a:rPr>
              <a:t>), если предусмотрено решением о заключении инвестдоговора (</a:t>
            </a:r>
            <a:r>
              <a:rPr lang="ru-RU" sz="1100" u="sng" spc="-30" dirty="0">
                <a:latin typeface="Segoe UI" panose="020B0502040204020203" pitchFamily="34" charset="0"/>
                <a:cs typeface="Segoe UI" panose="020B0502040204020203" pitchFamily="34" charset="0"/>
              </a:rPr>
              <a:t>критерии</a:t>
            </a:r>
            <a:r>
              <a:rPr lang="ru-RU" sz="1100" spc="-30" dirty="0">
                <a:latin typeface="Segoe UI" panose="020B0502040204020203" pitchFamily="34" charset="0"/>
                <a:cs typeface="Segoe UI" panose="020B0502040204020203" pitchFamily="34" charset="0"/>
              </a:rPr>
              <a:t> включения этого условия </a:t>
            </a:r>
            <a:r>
              <a:rPr lang="ru-RU" sz="1100" u="sng" spc="-30" dirty="0">
                <a:latin typeface="Segoe UI" panose="020B0502040204020203" pitchFamily="34" charset="0"/>
                <a:cs typeface="Segoe UI" panose="020B0502040204020203" pitchFamily="34" charset="0"/>
              </a:rPr>
              <a:t>определены в Положении</a:t>
            </a:r>
            <a:r>
              <a:rPr lang="ru-RU" sz="1100" spc="-30" dirty="0">
                <a:latin typeface="Segoe UI" panose="020B0502040204020203" pitchFamily="34" charset="0"/>
                <a:cs typeface="Segoe UI" panose="020B0502040204020203" pitchFamily="34" charset="0"/>
              </a:rPr>
              <a:t> о порядке заключения инвестдоговора)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налога на прибыль на 5 лет 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реализации товаров собственного производства 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spc="-30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ввозных таможенных пошлин и НДС</a:t>
            </a:r>
            <a:r>
              <a:rPr lang="ru-BY" sz="1100" spc="-30" dirty="0">
                <a:latin typeface="Segoe UI" panose="020B0502040204020203" pitchFamily="34" charset="0"/>
                <a:cs typeface="Segoe UI" panose="020B0502040204020203" pitchFamily="34" charset="0"/>
              </a:rPr>
              <a:t>, взимаемых таможенными органами при ввозе технологического оборудования, комплектующих и запасных частей к нему</a:t>
            </a:r>
            <a:endParaRPr lang="ru-RU" sz="1100" spc="-3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НДС и налога на прибыль 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безвозмездной передаче и безвозмездном получении капитальных строений (зданий, сооружений), изолированных помещений, объектов незавершенного капитального строительства и иных основных средств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вычета в полном объеме НДС</a:t>
            </a:r>
            <a:r>
              <a:rPr lang="ru-BY" sz="1100" dirty="0">
                <a:latin typeface="Segoe UI" panose="020B0502040204020203" pitchFamily="34" charset="0"/>
                <a:cs typeface="Segoe UI" panose="020B0502040204020203" pitchFamily="34" charset="0"/>
              </a:rPr>
              <a:t>, предъявленных при приобретении на территории РБ (уплаченных при ввозе на территорию РБ) товаров (работ, услуг), имущественных прав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spc="-30" dirty="0"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государственной пошлины</a:t>
            </a:r>
            <a:r>
              <a:rPr lang="ru-BY" sz="1100" spc="-30" dirty="0">
                <a:latin typeface="Segoe UI" panose="020B0502040204020203" pitchFamily="34" charset="0"/>
                <a:cs typeface="Segoe UI" panose="020B0502040204020203" pitchFamily="34" charset="0"/>
              </a:rPr>
              <a:t> за выдачу специальных разрешений на право занятия трудовой деятельностью в РБ</a:t>
            </a:r>
          </a:p>
        </p:txBody>
      </p:sp>
      <p:sp>
        <p:nvSpPr>
          <p:cNvPr id="22" name="Google Shape;285;p38">
            <a:extLst>
              <a:ext uri="{FF2B5EF4-FFF2-40B4-BE49-F238E27FC236}">
                <a16:creationId xmlns:a16="http://schemas.microsoft.com/office/drawing/2014/main" id="{C10D0C30-595C-4E11-A118-230D8A56A5EA}"/>
              </a:ext>
            </a:extLst>
          </p:cNvPr>
          <p:cNvSpPr txBox="1">
            <a:spLocks/>
          </p:cNvSpPr>
          <p:nvPr/>
        </p:nvSpPr>
        <p:spPr>
          <a:xfrm>
            <a:off x="677772" y="1090103"/>
            <a:ext cx="2977500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/>
              <a:t>Земельные участки</a:t>
            </a:r>
            <a:endParaRPr lang="ru-BY" sz="1200" dirty="0"/>
          </a:p>
        </p:txBody>
      </p:sp>
      <p:sp>
        <p:nvSpPr>
          <p:cNvPr id="25" name="Google Shape;285;p38">
            <a:extLst>
              <a:ext uri="{FF2B5EF4-FFF2-40B4-BE49-F238E27FC236}">
                <a16:creationId xmlns:a16="http://schemas.microsoft.com/office/drawing/2014/main" id="{88E307E4-4D44-4CCD-84E9-E2621B9FB556}"/>
              </a:ext>
            </a:extLst>
          </p:cNvPr>
          <p:cNvSpPr txBox="1">
            <a:spLocks/>
          </p:cNvSpPr>
          <p:nvPr/>
        </p:nvSpPr>
        <p:spPr>
          <a:xfrm>
            <a:off x="4397691" y="1090411"/>
            <a:ext cx="3962537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/>
              <a:t>Налоги и пошлины</a:t>
            </a:r>
            <a:endParaRPr lang="ru-BY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F31CC-5A15-89AD-04E7-451D4799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29" y="326180"/>
            <a:ext cx="6278941" cy="7168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1.4.1.</a:t>
            </a:r>
            <a:r>
              <a:rPr lang="ru-RU" sz="1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Льготы и преференции, предоставляемые</a:t>
            </a:r>
            <a:b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 инвестиционным договорам</a:t>
            </a:r>
            <a:endParaRPr lang="ru-BY" sz="1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1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34EC042-BADD-490B-8834-0E12462FA07F}"/>
              </a:ext>
            </a:extLst>
          </p:cNvPr>
          <p:cNvSpPr txBox="1"/>
          <p:nvPr/>
        </p:nvSpPr>
        <p:spPr>
          <a:xfrm>
            <a:off x="549801" y="1514244"/>
            <a:ext cx="3233441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BY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 проведения аукциона </a:t>
            </a:r>
            <a:r>
              <a:rPr lang="ru-BY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земельного участка требуемого размера, </a:t>
            </a:r>
            <a:r>
              <a:rPr lang="ru-RU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BY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включенного в перечень</a:t>
            </a:r>
            <a:r>
              <a:rPr lang="ru-BY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участков для реализации инвестпроектов</a:t>
            </a:r>
            <a:r>
              <a:rPr lang="ru-RU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(по результатам предварительной отработки)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</a:t>
            </a:r>
            <a:r>
              <a:rPr lang="ru-BY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BY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 проведения аукциона земельного участка, </a:t>
            </a:r>
            <a:r>
              <a:rPr lang="ru-BY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включенного в перечень участков для реализации инвестпроектов</a:t>
            </a:r>
            <a:endParaRPr lang="ru-RU" sz="1100" dirty="0">
              <a:solidFill>
                <a:schemeClr val="accent2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земельного налога и арендной платы </a:t>
            </a:r>
            <a:r>
              <a:rPr lang="ru-RU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период реализации проекта + 1 год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внесения платы за право </a:t>
            </a:r>
            <a:r>
              <a:rPr lang="ru-RU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аренды земельного участка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возмещения потерь </a:t>
            </a:r>
            <a:r>
              <a:rPr lang="ru-RU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сельскохозяйственного и лесохозяйственного производства, связанных с изъятием земельного участка</a:t>
            </a:r>
            <a:endParaRPr lang="ru-BY" sz="1100" dirty="0">
              <a:solidFill>
                <a:schemeClr val="accent2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18A7A3-9F0B-416A-AF8C-7DC90A19A0A2}"/>
              </a:ext>
            </a:extLst>
          </p:cNvPr>
          <p:cNvSpPr txBox="1"/>
          <p:nvPr/>
        </p:nvSpPr>
        <p:spPr>
          <a:xfrm>
            <a:off x="3909060" y="1474072"/>
            <a:ext cx="4845979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«стабилизационная оговорка» </a:t>
            </a:r>
            <a:r>
              <a:rPr lang="ru-BY" sz="1100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период действия инвестдоговора, но </a:t>
            </a:r>
            <a:r>
              <a:rPr lang="ru-BY" sz="1100" b="1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en-US" sz="1100" b="1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BY" sz="1100" b="1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 лет </a:t>
            </a:r>
            <a:r>
              <a:rPr lang="ru-BY" sz="1100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(право не уплачивать новые налоги (сборы) и налоги (сборы), ставки по которым увеличены</a:t>
            </a:r>
            <a:r>
              <a:rPr lang="ru-RU" sz="1100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если предусмотрено решением о заключении инвестдоговора (</a:t>
            </a:r>
            <a:r>
              <a:rPr lang="ru-RU" sz="1100" u="sng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критерии</a:t>
            </a:r>
            <a:r>
              <a:rPr lang="ru-RU" sz="1100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включения этого условия </a:t>
            </a:r>
            <a:r>
              <a:rPr lang="ru-RU" sz="1100" u="sng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определены в Положении</a:t>
            </a:r>
            <a:r>
              <a:rPr lang="ru-RU" sz="1100" spc="-3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 порядке заключения инвестдоговора)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налога на прибыль на 5 лет </a:t>
            </a:r>
            <a:r>
              <a:rPr lang="ru-BY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реализации товаров собственного производства </a:t>
            </a:r>
            <a:endParaRPr lang="ru-RU" sz="1100" dirty="0">
              <a:solidFill>
                <a:schemeClr val="accent2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spc="-3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ввозных таможенных пошлин и НДС</a:t>
            </a:r>
            <a:r>
              <a:rPr lang="ru-BY" sz="1100" spc="-3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взимаемых таможенными органами при ввозе технологического оборудования, комплектующих и запасных частей к нему</a:t>
            </a:r>
            <a:endParaRPr lang="ru-RU" sz="1100" spc="-30" dirty="0">
              <a:solidFill>
                <a:schemeClr val="accent2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НДС и налога на прибыль </a:t>
            </a:r>
            <a:r>
              <a:rPr lang="ru-BY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безвозмездной передаче и безвозмездном получении капитальных строений (зданий, сооружений), изолированных помещений, объектов незавершенного капитального строительства и иных основных средств</a:t>
            </a:r>
            <a:endParaRPr lang="ru-RU" sz="1100" dirty="0">
              <a:solidFill>
                <a:schemeClr val="accent2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вычета в полном объеме НДС</a:t>
            </a:r>
            <a:r>
              <a:rPr lang="ru-BY" sz="110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предъявленных при приобретении на территории РБ (уплаченных при ввозе на территорию РБ) товаров (работ, услуг), имущественных прав</a:t>
            </a:r>
            <a:endParaRPr lang="ru-RU" sz="1100" dirty="0">
              <a:solidFill>
                <a:schemeClr val="accent2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100" b="1" spc="-3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освобождение от государственной пошлины</a:t>
            </a:r>
            <a:r>
              <a:rPr lang="ru-BY" sz="1100" spc="-30" dirty="0">
                <a:solidFill>
                  <a:schemeClr val="accent2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 выдачу специальных разрешений на право занятия трудовой деятельностью в РБ</a:t>
            </a:r>
          </a:p>
        </p:txBody>
      </p:sp>
      <p:sp>
        <p:nvSpPr>
          <p:cNvPr id="22" name="Google Shape;285;p38">
            <a:extLst>
              <a:ext uri="{FF2B5EF4-FFF2-40B4-BE49-F238E27FC236}">
                <a16:creationId xmlns:a16="http://schemas.microsoft.com/office/drawing/2014/main" id="{C10D0C30-595C-4E11-A118-230D8A56A5EA}"/>
              </a:ext>
            </a:extLst>
          </p:cNvPr>
          <p:cNvSpPr txBox="1">
            <a:spLocks/>
          </p:cNvSpPr>
          <p:nvPr/>
        </p:nvSpPr>
        <p:spPr>
          <a:xfrm>
            <a:off x="677772" y="1090103"/>
            <a:ext cx="2977500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>
                <a:solidFill>
                  <a:schemeClr val="accent2">
                    <a:lumMod val="65000"/>
                  </a:schemeClr>
                </a:solidFill>
              </a:rPr>
              <a:t>Земельные участки</a:t>
            </a:r>
            <a:endParaRPr lang="ru-BY" sz="1200" dirty="0">
              <a:solidFill>
                <a:schemeClr val="accent2">
                  <a:lumMod val="65000"/>
                </a:schemeClr>
              </a:solidFill>
            </a:endParaRPr>
          </a:p>
        </p:txBody>
      </p:sp>
      <p:sp>
        <p:nvSpPr>
          <p:cNvPr id="25" name="Google Shape;285;p38">
            <a:extLst>
              <a:ext uri="{FF2B5EF4-FFF2-40B4-BE49-F238E27FC236}">
                <a16:creationId xmlns:a16="http://schemas.microsoft.com/office/drawing/2014/main" id="{88E307E4-4D44-4CCD-84E9-E2621B9FB556}"/>
              </a:ext>
            </a:extLst>
          </p:cNvPr>
          <p:cNvSpPr txBox="1">
            <a:spLocks/>
          </p:cNvSpPr>
          <p:nvPr/>
        </p:nvSpPr>
        <p:spPr>
          <a:xfrm>
            <a:off x="4397691" y="1090411"/>
            <a:ext cx="3962537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/>
              <a:t>Налоги и пошлины</a:t>
            </a:r>
            <a:endParaRPr lang="ru-BY" sz="1200" dirty="0"/>
          </a:p>
        </p:txBody>
      </p:sp>
      <p:sp>
        <p:nvSpPr>
          <p:cNvPr id="2" name="Свиток: вертикальный 1">
            <a:extLst>
              <a:ext uri="{FF2B5EF4-FFF2-40B4-BE49-F238E27FC236}">
                <a16:creationId xmlns:a16="http://schemas.microsoft.com/office/drawing/2014/main" id="{BBC735A0-71E9-E421-4EDE-13857FC5A492}"/>
              </a:ext>
            </a:extLst>
          </p:cNvPr>
          <p:cNvSpPr/>
          <p:nvPr/>
        </p:nvSpPr>
        <p:spPr>
          <a:xfrm>
            <a:off x="297366" y="1514244"/>
            <a:ext cx="3165883" cy="3037130"/>
          </a:xfrm>
          <a:prstGeom prst="verticalScroll">
            <a:avLst/>
          </a:prstGeom>
          <a:solidFill>
            <a:schemeClr val="accent2"/>
          </a:solidFill>
          <a:ln w="12700"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183704 w 3165883"/>
                      <a:gd name="connsiteY0" fmla="*/ 2939266 h 2939266"/>
                      <a:gd name="connsiteX1" fmla="*/ 367408 w 3165883"/>
                      <a:gd name="connsiteY1" fmla="*/ 2755562 h 2939266"/>
                      <a:gd name="connsiteX2" fmla="*/ 183704 w 3165883"/>
                      <a:gd name="connsiteY2" fmla="*/ 2755562 h 2939266"/>
                      <a:gd name="connsiteX3" fmla="*/ 275556 w 3165883"/>
                      <a:gd name="connsiteY3" fmla="*/ 2663710 h 2939266"/>
                      <a:gd name="connsiteX4" fmla="*/ 183704 w 3165883"/>
                      <a:gd name="connsiteY4" fmla="*/ 2571858 h 2939266"/>
                      <a:gd name="connsiteX5" fmla="*/ 367408 w 3165883"/>
                      <a:gd name="connsiteY5" fmla="*/ 2571858 h 2939266"/>
                      <a:gd name="connsiteX6" fmla="*/ 367408 w 3165883"/>
                      <a:gd name="connsiteY6" fmla="*/ 1974820 h 2939266"/>
                      <a:gd name="connsiteX7" fmla="*/ 367408 w 3165883"/>
                      <a:gd name="connsiteY7" fmla="*/ 1330018 h 2939266"/>
                      <a:gd name="connsiteX8" fmla="*/ 367408 w 3165883"/>
                      <a:gd name="connsiteY8" fmla="*/ 804624 h 2939266"/>
                      <a:gd name="connsiteX9" fmla="*/ 367408 w 3165883"/>
                      <a:gd name="connsiteY9" fmla="*/ 183704 h 2939266"/>
                      <a:gd name="connsiteX10" fmla="*/ 551112 w 3165883"/>
                      <a:gd name="connsiteY10" fmla="*/ 0 h 2939266"/>
                      <a:gd name="connsiteX11" fmla="*/ 964393 w 3165883"/>
                      <a:gd name="connsiteY11" fmla="*/ 0 h 2939266"/>
                      <a:gd name="connsiteX12" fmla="*/ 1499228 w 3165883"/>
                      <a:gd name="connsiteY12" fmla="*/ 0 h 2939266"/>
                      <a:gd name="connsiteX13" fmla="*/ 1936820 w 3165883"/>
                      <a:gd name="connsiteY13" fmla="*/ 0 h 2939266"/>
                      <a:gd name="connsiteX14" fmla="*/ 2423034 w 3165883"/>
                      <a:gd name="connsiteY14" fmla="*/ 0 h 2939266"/>
                      <a:gd name="connsiteX15" fmla="*/ 2982179 w 3165883"/>
                      <a:gd name="connsiteY15" fmla="*/ 0 h 2939266"/>
                      <a:gd name="connsiteX16" fmla="*/ 3165883 w 3165883"/>
                      <a:gd name="connsiteY16" fmla="*/ 183704 h 2939266"/>
                      <a:gd name="connsiteX17" fmla="*/ 2982179 w 3165883"/>
                      <a:gd name="connsiteY17" fmla="*/ 367408 h 2939266"/>
                      <a:gd name="connsiteX18" fmla="*/ 2798475 w 3165883"/>
                      <a:gd name="connsiteY18" fmla="*/ 367408 h 2939266"/>
                      <a:gd name="connsiteX19" fmla="*/ 2798475 w 3165883"/>
                      <a:gd name="connsiteY19" fmla="*/ 940565 h 2939266"/>
                      <a:gd name="connsiteX20" fmla="*/ 2798475 w 3165883"/>
                      <a:gd name="connsiteY20" fmla="*/ 1537603 h 2939266"/>
                      <a:gd name="connsiteX21" fmla="*/ 2798475 w 3165883"/>
                      <a:gd name="connsiteY21" fmla="*/ 2062997 h 2939266"/>
                      <a:gd name="connsiteX22" fmla="*/ 2798475 w 3165883"/>
                      <a:gd name="connsiteY22" fmla="*/ 2755562 h 2939266"/>
                      <a:gd name="connsiteX23" fmla="*/ 2614771 w 3165883"/>
                      <a:gd name="connsiteY23" fmla="*/ 2939266 h 2939266"/>
                      <a:gd name="connsiteX24" fmla="*/ 2104247 w 3165883"/>
                      <a:gd name="connsiteY24" fmla="*/ 2939266 h 2939266"/>
                      <a:gd name="connsiteX25" fmla="*/ 1666655 w 3165883"/>
                      <a:gd name="connsiteY25" fmla="*/ 2939266 h 2939266"/>
                      <a:gd name="connsiteX26" fmla="*/ 1156131 w 3165883"/>
                      <a:gd name="connsiteY26" fmla="*/ 2939266 h 2939266"/>
                      <a:gd name="connsiteX27" fmla="*/ 742849 w 3165883"/>
                      <a:gd name="connsiteY27" fmla="*/ 2939266 h 2939266"/>
                      <a:gd name="connsiteX28" fmla="*/ 183704 w 3165883"/>
                      <a:gd name="connsiteY28" fmla="*/ 2939266 h 2939266"/>
                      <a:gd name="connsiteX29" fmla="*/ 734817 w 3165883"/>
                      <a:gd name="connsiteY29" fmla="*/ 183704 h 2939266"/>
                      <a:gd name="connsiteX30" fmla="*/ 551113 w 3165883"/>
                      <a:gd name="connsiteY30" fmla="*/ 367408 h 2939266"/>
                      <a:gd name="connsiteX31" fmla="*/ 459261 w 3165883"/>
                      <a:gd name="connsiteY31" fmla="*/ 275556 h 2939266"/>
                      <a:gd name="connsiteX32" fmla="*/ 551113 w 3165883"/>
                      <a:gd name="connsiteY32" fmla="*/ 183704 h 2939266"/>
                      <a:gd name="connsiteX33" fmla="*/ 734817 w 3165883"/>
                      <a:gd name="connsiteY33" fmla="*/ 183704 h 2939266"/>
                      <a:gd name="connsiteX0" fmla="*/ 734817 w 3165883"/>
                      <a:gd name="connsiteY0" fmla="*/ 183704 h 2939266"/>
                      <a:gd name="connsiteX1" fmla="*/ 551113 w 3165883"/>
                      <a:gd name="connsiteY1" fmla="*/ 367408 h 2939266"/>
                      <a:gd name="connsiteX2" fmla="*/ 459261 w 3165883"/>
                      <a:gd name="connsiteY2" fmla="*/ 275556 h 2939266"/>
                      <a:gd name="connsiteX3" fmla="*/ 551113 w 3165883"/>
                      <a:gd name="connsiteY3" fmla="*/ 183704 h 2939266"/>
                      <a:gd name="connsiteX4" fmla="*/ 734817 w 3165883"/>
                      <a:gd name="connsiteY4" fmla="*/ 183704 h 2939266"/>
                      <a:gd name="connsiteX5" fmla="*/ 367408 w 3165883"/>
                      <a:gd name="connsiteY5" fmla="*/ 2755562 h 2939266"/>
                      <a:gd name="connsiteX6" fmla="*/ 183704 w 3165883"/>
                      <a:gd name="connsiteY6" fmla="*/ 2939266 h 2939266"/>
                      <a:gd name="connsiteX7" fmla="*/ 0 w 3165883"/>
                      <a:gd name="connsiteY7" fmla="*/ 2755562 h 2939266"/>
                      <a:gd name="connsiteX8" fmla="*/ 183704 w 3165883"/>
                      <a:gd name="connsiteY8" fmla="*/ 2571858 h 2939266"/>
                      <a:gd name="connsiteX9" fmla="*/ 275556 w 3165883"/>
                      <a:gd name="connsiteY9" fmla="*/ 2663710 h 2939266"/>
                      <a:gd name="connsiteX10" fmla="*/ 183704 w 3165883"/>
                      <a:gd name="connsiteY10" fmla="*/ 2755562 h 2939266"/>
                      <a:gd name="connsiteX11" fmla="*/ 367408 w 3165883"/>
                      <a:gd name="connsiteY11" fmla="*/ 2755562 h 2939266"/>
                      <a:gd name="connsiteX0" fmla="*/ 367408 w 3165883"/>
                      <a:gd name="connsiteY0" fmla="*/ 2571858 h 2939266"/>
                      <a:gd name="connsiteX1" fmla="*/ 367408 w 3165883"/>
                      <a:gd name="connsiteY1" fmla="*/ 1974820 h 2939266"/>
                      <a:gd name="connsiteX2" fmla="*/ 367408 w 3165883"/>
                      <a:gd name="connsiteY2" fmla="*/ 1353899 h 2939266"/>
                      <a:gd name="connsiteX3" fmla="*/ 367408 w 3165883"/>
                      <a:gd name="connsiteY3" fmla="*/ 804624 h 2939266"/>
                      <a:gd name="connsiteX4" fmla="*/ 367408 w 3165883"/>
                      <a:gd name="connsiteY4" fmla="*/ 183704 h 2939266"/>
                      <a:gd name="connsiteX5" fmla="*/ 551112 w 3165883"/>
                      <a:gd name="connsiteY5" fmla="*/ 0 h 2939266"/>
                      <a:gd name="connsiteX6" fmla="*/ 1037325 w 3165883"/>
                      <a:gd name="connsiteY6" fmla="*/ 0 h 2939266"/>
                      <a:gd name="connsiteX7" fmla="*/ 1450607 w 3165883"/>
                      <a:gd name="connsiteY7" fmla="*/ 0 h 2939266"/>
                      <a:gd name="connsiteX8" fmla="*/ 1863888 w 3165883"/>
                      <a:gd name="connsiteY8" fmla="*/ 0 h 2939266"/>
                      <a:gd name="connsiteX9" fmla="*/ 2277170 w 3165883"/>
                      <a:gd name="connsiteY9" fmla="*/ 0 h 2939266"/>
                      <a:gd name="connsiteX10" fmla="*/ 2982179 w 3165883"/>
                      <a:gd name="connsiteY10" fmla="*/ 0 h 2939266"/>
                      <a:gd name="connsiteX11" fmla="*/ 3165883 w 3165883"/>
                      <a:gd name="connsiteY11" fmla="*/ 183704 h 2939266"/>
                      <a:gd name="connsiteX12" fmla="*/ 2982179 w 3165883"/>
                      <a:gd name="connsiteY12" fmla="*/ 367408 h 2939266"/>
                      <a:gd name="connsiteX13" fmla="*/ 2798475 w 3165883"/>
                      <a:gd name="connsiteY13" fmla="*/ 367408 h 2939266"/>
                      <a:gd name="connsiteX14" fmla="*/ 2798475 w 3165883"/>
                      <a:gd name="connsiteY14" fmla="*/ 916683 h 2939266"/>
                      <a:gd name="connsiteX15" fmla="*/ 2798475 w 3165883"/>
                      <a:gd name="connsiteY15" fmla="*/ 1561485 h 2939266"/>
                      <a:gd name="connsiteX16" fmla="*/ 2798475 w 3165883"/>
                      <a:gd name="connsiteY16" fmla="*/ 2206287 h 2939266"/>
                      <a:gd name="connsiteX17" fmla="*/ 2798475 w 3165883"/>
                      <a:gd name="connsiteY17" fmla="*/ 2755562 h 2939266"/>
                      <a:gd name="connsiteX18" fmla="*/ 2614771 w 3165883"/>
                      <a:gd name="connsiteY18" fmla="*/ 2939266 h 2939266"/>
                      <a:gd name="connsiteX19" fmla="*/ 2104247 w 3165883"/>
                      <a:gd name="connsiteY19" fmla="*/ 2939266 h 2939266"/>
                      <a:gd name="connsiteX20" fmla="*/ 1593723 w 3165883"/>
                      <a:gd name="connsiteY20" fmla="*/ 2939266 h 2939266"/>
                      <a:gd name="connsiteX21" fmla="*/ 1083199 w 3165883"/>
                      <a:gd name="connsiteY21" fmla="*/ 2939266 h 2939266"/>
                      <a:gd name="connsiteX22" fmla="*/ 669917 w 3165883"/>
                      <a:gd name="connsiteY22" fmla="*/ 2939266 h 2939266"/>
                      <a:gd name="connsiteX23" fmla="*/ 183704 w 3165883"/>
                      <a:gd name="connsiteY23" fmla="*/ 2939266 h 2939266"/>
                      <a:gd name="connsiteX24" fmla="*/ 0 w 3165883"/>
                      <a:gd name="connsiteY24" fmla="*/ 2755562 h 2939266"/>
                      <a:gd name="connsiteX25" fmla="*/ 183704 w 3165883"/>
                      <a:gd name="connsiteY25" fmla="*/ 2571858 h 2939266"/>
                      <a:gd name="connsiteX26" fmla="*/ 367408 w 3165883"/>
                      <a:gd name="connsiteY26" fmla="*/ 2571858 h 2939266"/>
                      <a:gd name="connsiteX27" fmla="*/ 551112 w 3165883"/>
                      <a:gd name="connsiteY27" fmla="*/ 0 h 2939266"/>
                      <a:gd name="connsiteX28" fmla="*/ 734816 w 3165883"/>
                      <a:gd name="connsiteY28" fmla="*/ 183704 h 2939266"/>
                      <a:gd name="connsiteX29" fmla="*/ 551112 w 3165883"/>
                      <a:gd name="connsiteY29" fmla="*/ 367408 h 2939266"/>
                      <a:gd name="connsiteX30" fmla="*/ 459260 w 3165883"/>
                      <a:gd name="connsiteY30" fmla="*/ 275556 h 2939266"/>
                      <a:gd name="connsiteX31" fmla="*/ 551112 w 3165883"/>
                      <a:gd name="connsiteY31" fmla="*/ 183704 h 2939266"/>
                      <a:gd name="connsiteX32" fmla="*/ 734817 w 3165883"/>
                      <a:gd name="connsiteY32" fmla="*/ 183704 h 2939266"/>
                      <a:gd name="connsiteX33" fmla="*/ 2798475 w 3165883"/>
                      <a:gd name="connsiteY33" fmla="*/ 367408 h 2939266"/>
                      <a:gd name="connsiteX34" fmla="*/ 2304055 w 3165883"/>
                      <a:gd name="connsiteY34" fmla="*/ 367408 h 2939266"/>
                      <a:gd name="connsiteX35" fmla="*/ 1787162 w 3165883"/>
                      <a:gd name="connsiteY35" fmla="*/ 367408 h 2939266"/>
                      <a:gd name="connsiteX36" fmla="*/ 1225321 w 3165883"/>
                      <a:gd name="connsiteY36" fmla="*/ 367408 h 2939266"/>
                      <a:gd name="connsiteX37" fmla="*/ 551112 w 3165883"/>
                      <a:gd name="connsiteY37" fmla="*/ 367408 h 2939266"/>
                      <a:gd name="connsiteX38" fmla="*/ 183704 w 3165883"/>
                      <a:gd name="connsiteY38" fmla="*/ 2571858 h 2939266"/>
                      <a:gd name="connsiteX39" fmla="*/ 275556 w 3165883"/>
                      <a:gd name="connsiteY39" fmla="*/ 2663710 h 2939266"/>
                      <a:gd name="connsiteX40" fmla="*/ 183704 w 3165883"/>
                      <a:gd name="connsiteY40" fmla="*/ 2755562 h 2939266"/>
                      <a:gd name="connsiteX41" fmla="*/ 367408 w 3165883"/>
                      <a:gd name="connsiteY41" fmla="*/ 2755562 h 2939266"/>
                      <a:gd name="connsiteX42" fmla="*/ 183704 w 3165883"/>
                      <a:gd name="connsiteY42" fmla="*/ 2939266 h 2939266"/>
                      <a:gd name="connsiteX43" fmla="*/ 367408 w 3165883"/>
                      <a:gd name="connsiteY43" fmla="*/ 2755562 h 2939266"/>
                      <a:gd name="connsiteX44" fmla="*/ 367408 w 3165883"/>
                      <a:gd name="connsiteY44" fmla="*/ 2571858 h 2939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3165883" h="2939266" stroke="0" extrusionOk="0">
                        <a:moveTo>
                          <a:pt x="183704" y="2939266"/>
                        </a:moveTo>
                        <a:cubicBezTo>
                          <a:pt x="270640" y="2930309"/>
                          <a:pt x="361701" y="2859161"/>
                          <a:pt x="367408" y="2755562"/>
                        </a:cubicBezTo>
                        <a:cubicBezTo>
                          <a:pt x="294804" y="2772559"/>
                          <a:pt x="221701" y="2745605"/>
                          <a:pt x="183704" y="2755562"/>
                        </a:cubicBezTo>
                        <a:cubicBezTo>
                          <a:pt x="223735" y="2747426"/>
                          <a:pt x="272014" y="2721708"/>
                          <a:pt x="275556" y="2663710"/>
                        </a:cubicBezTo>
                        <a:cubicBezTo>
                          <a:pt x="275615" y="2617558"/>
                          <a:pt x="231834" y="2563491"/>
                          <a:pt x="183704" y="2571858"/>
                        </a:cubicBezTo>
                        <a:cubicBezTo>
                          <a:pt x="250230" y="2553972"/>
                          <a:pt x="302005" y="2583567"/>
                          <a:pt x="367408" y="2571858"/>
                        </a:cubicBezTo>
                        <a:cubicBezTo>
                          <a:pt x="340894" y="2372360"/>
                          <a:pt x="392649" y="2250487"/>
                          <a:pt x="367408" y="1974820"/>
                        </a:cubicBezTo>
                        <a:cubicBezTo>
                          <a:pt x="342167" y="1699153"/>
                          <a:pt x="414980" y="1621656"/>
                          <a:pt x="367408" y="1330018"/>
                        </a:cubicBezTo>
                        <a:cubicBezTo>
                          <a:pt x="319836" y="1038380"/>
                          <a:pt x="423918" y="1002025"/>
                          <a:pt x="367408" y="804624"/>
                        </a:cubicBezTo>
                        <a:cubicBezTo>
                          <a:pt x="310898" y="607223"/>
                          <a:pt x="379220" y="359854"/>
                          <a:pt x="367408" y="183704"/>
                        </a:cubicBezTo>
                        <a:cubicBezTo>
                          <a:pt x="372924" y="90459"/>
                          <a:pt x="451101" y="14973"/>
                          <a:pt x="551112" y="0"/>
                        </a:cubicBezTo>
                        <a:cubicBezTo>
                          <a:pt x="682127" y="-1445"/>
                          <a:pt x="774511" y="29251"/>
                          <a:pt x="964393" y="0"/>
                        </a:cubicBezTo>
                        <a:cubicBezTo>
                          <a:pt x="1154275" y="-29251"/>
                          <a:pt x="1240913" y="44374"/>
                          <a:pt x="1499228" y="0"/>
                        </a:cubicBezTo>
                        <a:cubicBezTo>
                          <a:pt x="1757544" y="-44374"/>
                          <a:pt x="1790107" y="4512"/>
                          <a:pt x="1936820" y="0"/>
                        </a:cubicBezTo>
                        <a:cubicBezTo>
                          <a:pt x="2083533" y="-4512"/>
                          <a:pt x="2204007" y="13898"/>
                          <a:pt x="2423034" y="0"/>
                        </a:cubicBezTo>
                        <a:cubicBezTo>
                          <a:pt x="2642061" y="-13898"/>
                          <a:pt x="2735452" y="66168"/>
                          <a:pt x="2982179" y="0"/>
                        </a:cubicBezTo>
                        <a:cubicBezTo>
                          <a:pt x="3076695" y="-20880"/>
                          <a:pt x="3178858" y="79611"/>
                          <a:pt x="3165883" y="183704"/>
                        </a:cubicBezTo>
                        <a:cubicBezTo>
                          <a:pt x="3173350" y="286374"/>
                          <a:pt x="3071365" y="367913"/>
                          <a:pt x="2982179" y="367408"/>
                        </a:cubicBezTo>
                        <a:cubicBezTo>
                          <a:pt x="2914049" y="386469"/>
                          <a:pt x="2836776" y="360405"/>
                          <a:pt x="2798475" y="367408"/>
                        </a:cubicBezTo>
                        <a:cubicBezTo>
                          <a:pt x="2799736" y="493437"/>
                          <a:pt x="2774494" y="758952"/>
                          <a:pt x="2798475" y="940565"/>
                        </a:cubicBezTo>
                        <a:cubicBezTo>
                          <a:pt x="2822456" y="1122178"/>
                          <a:pt x="2781658" y="1350117"/>
                          <a:pt x="2798475" y="1537603"/>
                        </a:cubicBezTo>
                        <a:cubicBezTo>
                          <a:pt x="2815292" y="1725089"/>
                          <a:pt x="2785736" y="1951471"/>
                          <a:pt x="2798475" y="2062997"/>
                        </a:cubicBezTo>
                        <a:cubicBezTo>
                          <a:pt x="2811214" y="2174523"/>
                          <a:pt x="2778372" y="2567515"/>
                          <a:pt x="2798475" y="2755562"/>
                        </a:cubicBezTo>
                        <a:cubicBezTo>
                          <a:pt x="2794256" y="2865488"/>
                          <a:pt x="2701857" y="2920197"/>
                          <a:pt x="2614771" y="2939266"/>
                        </a:cubicBezTo>
                        <a:cubicBezTo>
                          <a:pt x="2466109" y="2960910"/>
                          <a:pt x="2325638" y="2914223"/>
                          <a:pt x="2104247" y="2939266"/>
                        </a:cubicBezTo>
                        <a:cubicBezTo>
                          <a:pt x="1882856" y="2964309"/>
                          <a:pt x="1845275" y="2888337"/>
                          <a:pt x="1666655" y="2939266"/>
                        </a:cubicBezTo>
                        <a:cubicBezTo>
                          <a:pt x="1488035" y="2990195"/>
                          <a:pt x="1272128" y="2901349"/>
                          <a:pt x="1156131" y="2939266"/>
                        </a:cubicBezTo>
                        <a:cubicBezTo>
                          <a:pt x="1040134" y="2977183"/>
                          <a:pt x="882888" y="2900978"/>
                          <a:pt x="742849" y="2939266"/>
                        </a:cubicBezTo>
                        <a:cubicBezTo>
                          <a:pt x="602810" y="2977554"/>
                          <a:pt x="421620" y="2927607"/>
                          <a:pt x="183704" y="2939266"/>
                        </a:cubicBezTo>
                        <a:close/>
                        <a:moveTo>
                          <a:pt x="734817" y="183704"/>
                        </a:moveTo>
                        <a:cubicBezTo>
                          <a:pt x="741147" y="291030"/>
                          <a:pt x="667458" y="358507"/>
                          <a:pt x="551113" y="367408"/>
                        </a:cubicBezTo>
                        <a:cubicBezTo>
                          <a:pt x="499273" y="377291"/>
                          <a:pt x="461656" y="315830"/>
                          <a:pt x="459261" y="275556"/>
                        </a:cubicBezTo>
                        <a:cubicBezTo>
                          <a:pt x="451360" y="224573"/>
                          <a:pt x="502230" y="184231"/>
                          <a:pt x="551113" y="183704"/>
                        </a:cubicBezTo>
                        <a:cubicBezTo>
                          <a:pt x="624332" y="181850"/>
                          <a:pt x="649440" y="191291"/>
                          <a:pt x="734817" y="183704"/>
                        </a:cubicBezTo>
                        <a:close/>
                      </a:path>
                      <a:path w="3165883" h="2939266" fill="darkenLess" stroke="0" extrusionOk="0">
                        <a:moveTo>
                          <a:pt x="734817" y="183704"/>
                        </a:moveTo>
                        <a:cubicBezTo>
                          <a:pt x="753963" y="304999"/>
                          <a:pt x="669455" y="383576"/>
                          <a:pt x="551113" y="367408"/>
                        </a:cubicBezTo>
                        <a:cubicBezTo>
                          <a:pt x="504243" y="376837"/>
                          <a:pt x="466951" y="333891"/>
                          <a:pt x="459261" y="275556"/>
                        </a:cubicBezTo>
                        <a:cubicBezTo>
                          <a:pt x="451122" y="213944"/>
                          <a:pt x="497510" y="186558"/>
                          <a:pt x="551113" y="183704"/>
                        </a:cubicBezTo>
                        <a:cubicBezTo>
                          <a:pt x="592746" y="168482"/>
                          <a:pt x="696050" y="195806"/>
                          <a:pt x="734817" y="183704"/>
                        </a:cubicBezTo>
                        <a:close/>
                        <a:moveTo>
                          <a:pt x="367408" y="2755562"/>
                        </a:moveTo>
                        <a:cubicBezTo>
                          <a:pt x="374263" y="2863719"/>
                          <a:pt x="287356" y="2946972"/>
                          <a:pt x="183704" y="2939266"/>
                        </a:cubicBezTo>
                        <a:cubicBezTo>
                          <a:pt x="100548" y="2946971"/>
                          <a:pt x="-18832" y="2860497"/>
                          <a:pt x="0" y="2755562"/>
                        </a:cubicBezTo>
                        <a:cubicBezTo>
                          <a:pt x="-3520" y="2666996"/>
                          <a:pt x="89474" y="2559687"/>
                          <a:pt x="183704" y="2571858"/>
                        </a:cubicBezTo>
                        <a:cubicBezTo>
                          <a:pt x="226392" y="2583090"/>
                          <a:pt x="275758" y="2622174"/>
                          <a:pt x="275556" y="2663710"/>
                        </a:cubicBezTo>
                        <a:cubicBezTo>
                          <a:pt x="280874" y="2709666"/>
                          <a:pt x="233494" y="2758490"/>
                          <a:pt x="183704" y="2755562"/>
                        </a:cubicBezTo>
                        <a:cubicBezTo>
                          <a:pt x="232577" y="2753519"/>
                          <a:pt x="279017" y="2765988"/>
                          <a:pt x="367408" y="2755562"/>
                        </a:cubicBezTo>
                        <a:close/>
                      </a:path>
                      <a:path w="3165883" h="2939266" fill="none" extrusionOk="0">
                        <a:moveTo>
                          <a:pt x="367408" y="2571858"/>
                        </a:moveTo>
                        <a:cubicBezTo>
                          <a:pt x="333790" y="2389373"/>
                          <a:pt x="391309" y="2142970"/>
                          <a:pt x="367408" y="1974820"/>
                        </a:cubicBezTo>
                        <a:cubicBezTo>
                          <a:pt x="343507" y="1806670"/>
                          <a:pt x="416081" y="1525406"/>
                          <a:pt x="367408" y="1353899"/>
                        </a:cubicBezTo>
                        <a:cubicBezTo>
                          <a:pt x="318735" y="1182392"/>
                          <a:pt x="427576" y="957797"/>
                          <a:pt x="367408" y="804624"/>
                        </a:cubicBezTo>
                        <a:cubicBezTo>
                          <a:pt x="307240" y="651452"/>
                          <a:pt x="411510" y="395717"/>
                          <a:pt x="367408" y="183704"/>
                        </a:cubicBezTo>
                        <a:cubicBezTo>
                          <a:pt x="352466" y="84879"/>
                          <a:pt x="445267" y="18124"/>
                          <a:pt x="551112" y="0"/>
                        </a:cubicBezTo>
                        <a:cubicBezTo>
                          <a:pt x="740295" y="-27295"/>
                          <a:pt x="929831" y="22433"/>
                          <a:pt x="1037325" y="0"/>
                        </a:cubicBezTo>
                        <a:cubicBezTo>
                          <a:pt x="1144819" y="-22433"/>
                          <a:pt x="1333158" y="37515"/>
                          <a:pt x="1450607" y="0"/>
                        </a:cubicBezTo>
                        <a:cubicBezTo>
                          <a:pt x="1568056" y="-37515"/>
                          <a:pt x="1707721" y="20809"/>
                          <a:pt x="1863888" y="0"/>
                        </a:cubicBezTo>
                        <a:cubicBezTo>
                          <a:pt x="2020055" y="-20809"/>
                          <a:pt x="2113590" y="46356"/>
                          <a:pt x="2277170" y="0"/>
                        </a:cubicBezTo>
                        <a:cubicBezTo>
                          <a:pt x="2440750" y="-46356"/>
                          <a:pt x="2644974" y="53758"/>
                          <a:pt x="2982179" y="0"/>
                        </a:cubicBezTo>
                        <a:cubicBezTo>
                          <a:pt x="3090313" y="4036"/>
                          <a:pt x="3159596" y="99350"/>
                          <a:pt x="3165883" y="183704"/>
                        </a:cubicBezTo>
                        <a:cubicBezTo>
                          <a:pt x="3166593" y="279950"/>
                          <a:pt x="3060406" y="354600"/>
                          <a:pt x="2982179" y="367408"/>
                        </a:cubicBezTo>
                        <a:cubicBezTo>
                          <a:pt x="2924443" y="379840"/>
                          <a:pt x="2854342" y="367062"/>
                          <a:pt x="2798475" y="367408"/>
                        </a:cubicBezTo>
                        <a:cubicBezTo>
                          <a:pt x="2811966" y="627784"/>
                          <a:pt x="2782838" y="792637"/>
                          <a:pt x="2798475" y="916683"/>
                        </a:cubicBezTo>
                        <a:cubicBezTo>
                          <a:pt x="2814112" y="1040729"/>
                          <a:pt x="2721415" y="1303658"/>
                          <a:pt x="2798475" y="1561485"/>
                        </a:cubicBezTo>
                        <a:cubicBezTo>
                          <a:pt x="2875535" y="1819312"/>
                          <a:pt x="2750688" y="2002062"/>
                          <a:pt x="2798475" y="2206287"/>
                        </a:cubicBezTo>
                        <a:cubicBezTo>
                          <a:pt x="2846262" y="2410512"/>
                          <a:pt x="2770621" y="2501077"/>
                          <a:pt x="2798475" y="2755562"/>
                        </a:cubicBezTo>
                        <a:cubicBezTo>
                          <a:pt x="2824971" y="2853691"/>
                          <a:pt x="2725319" y="2924417"/>
                          <a:pt x="2614771" y="2939266"/>
                        </a:cubicBezTo>
                        <a:cubicBezTo>
                          <a:pt x="2449178" y="2975453"/>
                          <a:pt x="2275642" y="2883099"/>
                          <a:pt x="2104247" y="2939266"/>
                        </a:cubicBezTo>
                        <a:cubicBezTo>
                          <a:pt x="1932852" y="2995433"/>
                          <a:pt x="1797944" y="2910487"/>
                          <a:pt x="1593723" y="2939266"/>
                        </a:cubicBezTo>
                        <a:cubicBezTo>
                          <a:pt x="1389502" y="2968045"/>
                          <a:pt x="1220735" y="2894718"/>
                          <a:pt x="1083199" y="2939266"/>
                        </a:cubicBezTo>
                        <a:cubicBezTo>
                          <a:pt x="945663" y="2983814"/>
                          <a:pt x="871217" y="2904936"/>
                          <a:pt x="669917" y="2939266"/>
                        </a:cubicBezTo>
                        <a:cubicBezTo>
                          <a:pt x="468617" y="2973596"/>
                          <a:pt x="387742" y="2898091"/>
                          <a:pt x="183704" y="2939266"/>
                        </a:cubicBezTo>
                        <a:cubicBezTo>
                          <a:pt x="80625" y="2946451"/>
                          <a:pt x="15970" y="2877296"/>
                          <a:pt x="0" y="2755562"/>
                        </a:cubicBezTo>
                        <a:cubicBezTo>
                          <a:pt x="-1931" y="2666505"/>
                          <a:pt x="56336" y="2581786"/>
                          <a:pt x="183704" y="2571858"/>
                        </a:cubicBezTo>
                        <a:cubicBezTo>
                          <a:pt x="229117" y="2559481"/>
                          <a:pt x="305230" y="2592611"/>
                          <a:pt x="367408" y="2571858"/>
                        </a:cubicBezTo>
                        <a:close/>
                        <a:moveTo>
                          <a:pt x="551112" y="0"/>
                        </a:moveTo>
                        <a:cubicBezTo>
                          <a:pt x="658545" y="-2228"/>
                          <a:pt x="751347" y="64428"/>
                          <a:pt x="734816" y="183704"/>
                        </a:cubicBezTo>
                        <a:cubicBezTo>
                          <a:pt x="754904" y="282385"/>
                          <a:pt x="651756" y="371368"/>
                          <a:pt x="551112" y="367408"/>
                        </a:cubicBezTo>
                        <a:cubicBezTo>
                          <a:pt x="509227" y="369240"/>
                          <a:pt x="456889" y="326366"/>
                          <a:pt x="459260" y="275556"/>
                        </a:cubicBezTo>
                        <a:cubicBezTo>
                          <a:pt x="447146" y="216737"/>
                          <a:pt x="508964" y="180291"/>
                          <a:pt x="551112" y="183704"/>
                        </a:cubicBezTo>
                        <a:cubicBezTo>
                          <a:pt x="615230" y="164417"/>
                          <a:pt x="697499" y="193377"/>
                          <a:pt x="734817" y="183704"/>
                        </a:cubicBezTo>
                        <a:moveTo>
                          <a:pt x="2798475" y="367408"/>
                        </a:moveTo>
                        <a:cubicBezTo>
                          <a:pt x="2589830" y="424214"/>
                          <a:pt x="2526169" y="352788"/>
                          <a:pt x="2304055" y="367408"/>
                        </a:cubicBezTo>
                        <a:cubicBezTo>
                          <a:pt x="2081941" y="382028"/>
                          <a:pt x="2043541" y="346873"/>
                          <a:pt x="1787162" y="367408"/>
                        </a:cubicBezTo>
                        <a:cubicBezTo>
                          <a:pt x="1530783" y="387943"/>
                          <a:pt x="1358799" y="365303"/>
                          <a:pt x="1225321" y="367408"/>
                        </a:cubicBezTo>
                        <a:cubicBezTo>
                          <a:pt x="1091843" y="369513"/>
                          <a:pt x="744651" y="299494"/>
                          <a:pt x="551112" y="367408"/>
                        </a:cubicBezTo>
                        <a:moveTo>
                          <a:pt x="183704" y="2571858"/>
                        </a:moveTo>
                        <a:cubicBezTo>
                          <a:pt x="236032" y="2585160"/>
                          <a:pt x="273113" y="2611331"/>
                          <a:pt x="275556" y="2663710"/>
                        </a:cubicBezTo>
                        <a:cubicBezTo>
                          <a:pt x="280343" y="2718716"/>
                          <a:pt x="243576" y="2766899"/>
                          <a:pt x="183704" y="2755562"/>
                        </a:cubicBezTo>
                        <a:cubicBezTo>
                          <a:pt x="231415" y="2738566"/>
                          <a:pt x="286464" y="2772970"/>
                          <a:pt x="367408" y="2755562"/>
                        </a:cubicBezTo>
                        <a:moveTo>
                          <a:pt x="183704" y="2939266"/>
                        </a:moveTo>
                        <a:cubicBezTo>
                          <a:pt x="286728" y="2953741"/>
                          <a:pt x="368274" y="2866081"/>
                          <a:pt x="367408" y="2755562"/>
                        </a:cubicBezTo>
                        <a:cubicBezTo>
                          <a:pt x="355152" y="2664630"/>
                          <a:pt x="371289" y="2612684"/>
                          <a:pt x="367408" y="2571858"/>
                        </a:cubicBezTo>
                      </a:path>
                      <a:path w="3165883" h="2939266" fill="none" stroke="0" extrusionOk="0">
                        <a:moveTo>
                          <a:pt x="367408" y="2571858"/>
                        </a:moveTo>
                        <a:cubicBezTo>
                          <a:pt x="347351" y="2267371"/>
                          <a:pt x="367625" y="2235997"/>
                          <a:pt x="367408" y="1927056"/>
                        </a:cubicBezTo>
                        <a:cubicBezTo>
                          <a:pt x="367191" y="1618115"/>
                          <a:pt x="390896" y="1441142"/>
                          <a:pt x="367408" y="1282255"/>
                        </a:cubicBezTo>
                        <a:cubicBezTo>
                          <a:pt x="343920" y="1123368"/>
                          <a:pt x="431797" y="638888"/>
                          <a:pt x="367408" y="183704"/>
                        </a:cubicBezTo>
                        <a:cubicBezTo>
                          <a:pt x="362935" y="83424"/>
                          <a:pt x="445864" y="11451"/>
                          <a:pt x="551112" y="0"/>
                        </a:cubicBezTo>
                        <a:cubicBezTo>
                          <a:pt x="790994" y="-61391"/>
                          <a:pt x="888474" y="12594"/>
                          <a:pt x="1085947" y="0"/>
                        </a:cubicBezTo>
                        <a:cubicBezTo>
                          <a:pt x="1283421" y="-12594"/>
                          <a:pt x="1414937" y="57216"/>
                          <a:pt x="1572160" y="0"/>
                        </a:cubicBezTo>
                        <a:cubicBezTo>
                          <a:pt x="1729383" y="-57216"/>
                          <a:pt x="1807276" y="32765"/>
                          <a:pt x="1985442" y="0"/>
                        </a:cubicBezTo>
                        <a:cubicBezTo>
                          <a:pt x="2163608" y="-32765"/>
                          <a:pt x="2381069" y="6376"/>
                          <a:pt x="2495966" y="0"/>
                        </a:cubicBezTo>
                        <a:cubicBezTo>
                          <a:pt x="2610863" y="-6376"/>
                          <a:pt x="2780979" y="3509"/>
                          <a:pt x="2982179" y="0"/>
                        </a:cubicBezTo>
                        <a:cubicBezTo>
                          <a:pt x="3081507" y="-2480"/>
                          <a:pt x="3167830" y="57583"/>
                          <a:pt x="3165883" y="183704"/>
                        </a:cubicBezTo>
                        <a:cubicBezTo>
                          <a:pt x="3148892" y="309839"/>
                          <a:pt x="3074404" y="390454"/>
                          <a:pt x="2982179" y="367408"/>
                        </a:cubicBezTo>
                        <a:cubicBezTo>
                          <a:pt x="2908424" y="383227"/>
                          <a:pt x="2888952" y="361924"/>
                          <a:pt x="2798475" y="367408"/>
                        </a:cubicBezTo>
                        <a:cubicBezTo>
                          <a:pt x="2804638" y="577593"/>
                          <a:pt x="2757064" y="724533"/>
                          <a:pt x="2798475" y="892802"/>
                        </a:cubicBezTo>
                        <a:cubicBezTo>
                          <a:pt x="2839886" y="1061071"/>
                          <a:pt x="2790760" y="1251783"/>
                          <a:pt x="2798475" y="1465959"/>
                        </a:cubicBezTo>
                        <a:cubicBezTo>
                          <a:pt x="2806190" y="1680135"/>
                          <a:pt x="2747104" y="1790894"/>
                          <a:pt x="2798475" y="2086879"/>
                        </a:cubicBezTo>
                        <a:cubicBezTo>
                          <a:pt x="2849846" y="2382864"/>
                          <a:pt x="2759508" y="2516900"/>
                          <a:pt x="2798475" y="2755562"/>
                        </a:cubicBezTo>
                        <a:cubicBezTo>
                          <a:pt x="2790038" y="2871952"/>
                          <a:pt x="2706210" y="2941638"/>
                          <a:pt x="2614771" y="2939266"/>
                        </a:cubicBezTo>
                        <a:cubicBezTo>
                          <a:pt x="2412165" y="2961896"/>
                          <a:pt x="2274632" y="2935026"/>
                          <a:pt x="2128558" y="2939266"/>
                        </a:cubicBezTo>
                        <a:cubicBezTo>
                          <a:pt x="1982484" y="2943506"/>
                          <a:pt x="1889092" y="2905954"/>
                          <a:pt x="1715276" y="2939266"/>
                        </a:cubicBezTo>
                        <a:cubicBezTo>
                          <a:pt x="1541460" y="2972578"/>
                          <a:pt x="1472086" y="2915115"/>
                          <a:pt x="1229063" y="2939266"/>
                        </a:cubicBezTo>
                        <a:cubicBezTo>
                          <a:pt x="986040" y="2963417"/>
                          <a:pt x="879620" y="2933263"/>
                          <a:pt x="791471" y="2939266"/>
                        </a:cubicBezTo>
                        <a:cubicBezTo>
                          <a:pt x="703322" y="2945269"/>
                          <a:pt x="466918" y="2939262"/>
                          <a:pt x="183704" y="2939266"/>
                        </a:cubicBezTo>
                        <a:cubicBezTo>
                          <a:pt x="95107" y="2941567"/>
                          <a:pt x="756" y="2866677"/>
                          <a:pt x="0" y="2755562"/>
                        </a:cubicBezTo>
                        <a:cubicBezTo>
                          <a:pt x="-23335" y="2645339"/>
                          <a:pt x="91143" y="2571272"/>
                          <a:pt x="183704" y="2571858"/>
                        </a:cubicBezTo>
                        <a:cubicBezTo>
                          <a:pt x="267152" y="2551566"/>
                          <a:pt x="303108" y="2580033"/>
                          <a:pt x="367408" y="2571858"/>
                        </a:cubicBezTo>
                        <a:close/>
                        <a:moveTo>
                          <a:pt x="551112" y="0"/>
                        </a:moveTo>
                        <a:cubicBezTo>
                          <a:pt x="635984" y="-7788"/>
                          <a:pt x="719968" y="82246"/>
                          <a:pt x="734816" y="183704"/>
                        </a:cubicBezTo>
                        <a:cubicBezTo>
                          <a:pt x="731594" y="299804"/>
                          <a:pt x="654091" y="372999"/>
                          <a:pt x="551112" y="367408"/>
                        </a:cubicBezTo>
                        <a:cubicBezTo>
                          <a:pt x="489126" y="363089"/>
                          <a:pt x="468899" y="329598"/>
                          <a:pt x="459260" y="275556"/>
                        </a:cubicBezTo>
                        <a:cubicBezTo>
                          <a:pt x="448414" y="234098"/>
                          <a:pt x="510654" y="184279"/>
                          <a:pt x="551112" y="183704"/>
                        </a:cubicBezTo>
                        <a:cubicBezTo>
                          <a:pt x="597780" y="167650"/>
                          <a:pt x="682066" y="203471"/>
                          <a:pt x="734817" y="183704"/>
                        </a:cubicBezTo>
                        <a:moveTo>
                          <a:pt x="2798475" y="367408"/>
                        </a:moveTo>
                        <a:cubicBezTo>
                          <a:pt x="2605411" y="387547"/>
                          <a:pt x="2499849" y="306584"/>
                          <a:pt x="2236634" y="367408"/>
                        </a:cubicBezTo>
                        <a:cubicBezTo>
                          <a:pt x="1973419" y="428232"/>
                          <a:pt x="1862323" y="362083"/>
                          <a:pt x="1674794" y="367408"/>
                        </a:cubicBezTo>
                        <a:cubicBezTo>
                          <a:pt x="1487265" y="372733"/>
                          <a:pt x="1226194" y="352132"/>
                          <a:pt x="1090479" y="367408"/>
                        </a:cubicBezTo>
                        <a:cubicBezTo>
                          <a:pt x="954765" y="382684"/>
                          <a:pt x="816253" y="338649"/>
                          <a:pt x="551112" y="367408"/>
                        </a:cubicBezTo>
                        <a:moveTo>
                          <a:pt x="183704" y="2571858"/>
                        </a:moveTo>
                        <a:cubicBezTo>
                          <a:pt x="232370" y="2578081"/>
                          <a:pt x="282957" y="2608754"/>
                          <a:pt x="275556" y="2663710"/>
                        </a:cubicBezTo>
                        <a:cubicBezTo>
                          <a:pt x="262397" y="2708270"/>
                          <a:pt x="231295" y="2750587"/>
                          <a:pt x="183704" y="2755562"/>
                        </a:cubicBezTo>
                        <a:cubicBezTo>
                          <a:pt x="268701" y="2753621"/>
                          <a:pt x="276260" y="2764553"/>
                          <a:pt x="367408" y="2755562"/>
                        </a:cubicBezTo>
                        <a:moveTo>
                          <a:pt x="183704" y="2939266"/>
                        </a:moveTo>
                        <a:cubicBezTo>
                          <a:pt x="285112" y="2942598"/>
                          <a:pt x="364698" y="2855329"/>
                          <a:pt x="367408" y="2755562"/>
                        </a:cubicBezTo>
                        <a:cubicBezTo>
                          <a:pt x="358870" y="2701705"/>
                          <a:pt x="381637" y="2652186"/>
                          <a:pt x="367408" y="25718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территория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индустриальных центров, промышленных, аграрно-промышленных, аграрных, природоохранных и туристско-рекреационных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районов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объем инвестиций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по инвестиционному проекту </a:t>
            </a:r>
            <a:b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≥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в 1,5 раза мин</a:t>
            </a:r>
            <a:r>
              <a:rPr lang="be-BY" sz="11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объем инвестиций;</a:t>
            </a:r>
          </a:p>
          <a:p>
            <a:pPr marL="171450" indent="-17145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доля собственных средств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, направляемых на инвестпроект, ≥30 % от общих инвестзатрат по нему согласно бизнес-плану;</a:t>
            </a:r>
            <a:endParaRPr lang="ru-BY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44B97971-5DB0-D501-E88E-1C7B7A86B5E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85171" y="1895709"/>
            <a:ext cx="913012" cy="716882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B08D284-CFEA-DE0E-EB1F-C28EFC35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29" y="326180"/>
            <a:ext cx="6278941" cy="7168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1.4.1.</a:t>
            </a:r>
            <a:r>
              <a:rPr lang="ru-RU" sz="1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Льготы и преференции, предоставляемые</a:t>
            </a:r>
            <a:b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 инвестиционным договорам</a:t>
            </a:r>
            <a:endParaRPr lang="ru-BY" sz="1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8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85;p38">
            <a:extLst>
              <a:ext uri="{FF2B5EF4-FFF2-40B4-BE49-F238E27FC236}">
                <a16:creationId xmlns:a16="http://schemas.microsoft.com/office/drawing/2014/main" id="{D99D72E4-DF6D-4A04-99BE-033B3854AF20}"/>
              </a:ext>
            </a:extLst>
          </p:cNvPr>
          <p:cNvSpPr txBox="1">
            <a:spLocks/>
          </p:cNvSpPr>
          <p:nvPr/>
        </p:nvSpPr>
        <p:spPr>
          <a:xfrm>
            <a:off x="3083249" y="1119792"/>
            <a:ext cx="2977500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/>
              <a:t>Строительство</a:t>
            </a:r>
            <a:endParaRPr lang="ru-BY" sz="12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D01097C-9965-4CD2-A49B-0C3EFB62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29" y="326180"/>
            <a:ext cx="6278941" cy="7168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1.4.2.</a:t>
            </a:r>
            <a:r>
              <a:rPr lang="ru-RU" sz="1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Льготы и преференции, предоставляемые</a:t>
            </a:r>
            <a:b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 инвестиционным договорам</a:t>
            </a:r>
            <a:endParaRPr lang="ru-BY" sz="1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0EDA3-D898-4712-9CCF-B24BFDEB14D5}"/>
              </a:ext>
            </a:extLst>
          </p:cNvPr>
          <p:cNvSpPr txBox="1"/>
          <p:nvPr/>
        </p:nvSpPr>
        <p:spPr>
          <a:xfrm>
            <a:off x="2593840" y="1573622"/>
            <a:ext cx="411175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2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возмещение затрат по созданию инфраструктуры </a:t>
            </a:r>
            <a:r>
              <a:rPr lang="ru-BY" sz="12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(только для проектов в </a:t>
            </a:r>
            <a:r>
              <a:rPr lang="ru-RU" sz="12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отдельных</a:t>
            </a:r>
            <a:r>
              <a:rPr lang="ru-BY" sz="12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 районах)</a:t>
            </a:r>
            <a:endParaRPr lang="ru-RU" sz="1200" dirty="0">
              <a:latin typeface="Segoe UI" panose="020B0502040204020203" pitchFamily="34" charset="0"/>
              <a:ea typeface="Jost" panose="020B0604020202020204" charset="-52"/>
              <a:cs typeface="Segoe UI" panose="020B0502040204020203" pitchFamily="34" charset="0"/>
            </a:endParaRPr>
          </a:p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2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изменение функционального назначения отдельных частей объекта</a:t>
            </a:r>
            <a:r>
              <a:rPr lang="ru-BY" sz="12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, в том числе до завершения его строительства</a:t>
            </a:r>
          </a:p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2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определение </a:t>
            </a:r>
            <a:r>
              <a:rPr lang="ru-BY" sz="12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без проведения установленных законодательством процедур </a:t>
            </a:r>
            <a:r>
              <a:rPr lang="ru-BY" sz="12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подрядчика в строительной деятельности или разработчика проектной документации, поставщиков товаров, исполнителей услуг </a:t>
            </a:r>
            <a:r>
              <a:rPr lang="ru-BY" sz="12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для строительства объектов</a:t>
            </a:r>
          </a:p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200" b="1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параллельное проектирование </a:t>
            </a:r>
            <a:r>
              <a:rPr lang="ru-BY" sz="1200" dirty="0"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(выделение в строительном проекте этапов работ с выполнением работ по строительству объектов на текущем этапе одновременно с выполнением проектных работ на последующие этапы) </a:t>
            </a:r>
            <a:endParaRPr lang="en-US" sz="1200" dirty="0">
              <a:latin typeface="Segoe UI" panose="020B0502040204020203" pitchFamily="34" charset="0"/>
              <a:ea typeface="Jost" panose="020B0604020202020204" charset="-52"/>
              <a:cs typeface="Segoe UI" panose="020B0502040204020203" pitchFamily="34" charset="0"/>
            </a:endParaRPr>
          </a:p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снижение требований к размерам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санитарно-защитных зон, предусмотренным градостроительными проектами</a:t>
            </a:r>
            <a:endParaRPr lang="ru-BY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6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85;p38">
            <a:extLst>
              <a:ext uri="{FF2B5EF4-FFF2-40B4-BE49-F238E27FC236}">
                <a16:creationId xmlns:a16="http://schemas.microsoft.com/office/drawing/2014/main" id="{D99D72E4-DF6D-4A04-99BE-033B3854AF20}"/>
              </a:ext>
            </a:extLst>
          </p:cNvPr>
          <p:cNvSpPr txBox="1">
            <a:spLocks/>
          </p:cNvSpPr>
          <p:nvPr/>
        </p:nvSpPr>
        <p:spPr>
          <a:xfrm>
            <a:off x="3083249" y="1119792"/>
            <a:ext cx="2977500" cy="377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1200" dirty="0"/>
              <a:t>Строительство</a:t>
            </a:r>
            <a:endParaRPr lang="ru-BY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0EDA3-D898-4712-9CCF-B24BFDEB14D5}"/>
              </a:ext>
            </a:extLst>
          </p:cNvPr>
          <p:cNvSpPr txBox="1"/>
          <p:nvPr/>
        </p:nvSpPr>
        <p:spPr>
          <a:xfrm>
            <a:off x="2593841" y="1573622"/>
            <a:ext cx="408340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200" b="1" dirty="0">
                <a:solidFill>
                  <a:schemeClr val="bg1"/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возмещение затрат по созданию инфраструктуры </a:t>
            </a:r>
            <a:r>
              <a:rPr lang="ru-BY" sz="1200" dirty="0">
                <a:solidFill>
                  <a:schemeClr val="bg1"/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(только для проектов в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отдельных</a:t>
            </a:r>
            <a:r>
              <a:rPr lang="ru-BY" sz="1200" dirty="0">
                <a:solidFill>
                  <a:schemeClr val="bg1"/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 районах)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ea typeface="Jost" panose="020B0604020202020204" charset="-52"/>
              <a:cs typeface="Segoe UI" panose="020B0502040204020203" pitchFamily="34" charset="0"/>
            </a:endParaRPr>
          </a:p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200" b="1" dirty="0">
                <a:solidFill>
                  <a:schemeClr val="bg1"/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изменение функционального назначения отдельных частей объекта</a:t>
            </a:r>
            <a:r>
              <a:rPr lang="ru-BY" sz="1200" dirty="0">
                <a:solidFill>
                  <a:schemeClr val="bg1"/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, в том числе до завершения его строительства</a:t>
            </a:r>
          </a:p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2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определение </a:t>
            </a:r>
            <a:r>
              <a:rPr lang="ru-BY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без проведения установленных законодательством процедур </a:t>
            </a:r>
            <a:r>
              <a:rPr lang="ru-BY" sz="12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подрядчика в строительной деятельности или разработчика проектной документации, поставщиков товаров, исполнителей услуг </a:t>
            </a:r>
            <a:r>
              <a:rPr lang="ru-BY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для строительства объектов</a:t>
            </a:r>
          </a:p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BY" sz="12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параллельное проектирование </a:t>
            </a:r>
            <a:r>
              <a:rPr lang="ru-BY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Segoe UI" panose="020B0502040204020203" pitchFamily="34" charset="0"/>
                <a:ea typeface="Jost" panose="020B0604020202020204" charset="-52"/>
                <a:cs typeface="Segoe UI" panose="020B0502040204020203" pitchFamily="34" charset="0"/>
              </a:rPr>
              <a:t>(выделение в строительном проекте этапов работ с выполнением работ по строительству объектов на текущем этапе одновременно с выполнением проектных работ на последующие этапы) </a:t>
            </a:r>
            <a:endParaRPr lang="en-US" sz="1200" dirty="0">
              <a:solidFill>
                <a:schemeClr val="bg1">
                  <a:lumMod val="10000"/>
                  <a:lumOff val="90000"/>
                </a:schemeClr>
              </a:solidFill>
              <a:latin typeface="Segoe UI" panose="020B0502040204020203" pitchFamily="34" charset="0"/>
              <a:ea typeface="Jost" panose="020B0604020202020204" charset="-52"/>
              <a:cs typeface="Segoe UI" panose="020B0502040204020203" pitchFamily="34" charset="0"/>
            </a:endParaRPr>
          </a:p>
          <a:p>
            <a:pPr marL="171450" indent="-171450">
              <a:lnSpc>
                <a:spcPts val="1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требований к размерам </a:t>
            </a:r>
            <a:r>
              <a:rPr lang="ru-RU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санитарно-защитных зон, предусмотренным градостроительными проектами</a:t>
            </a:r>
            <a:endParaRPr lang="ru-BY" sz="1200" dirty="0">
              <a:solidFill>
                <a:schemeClr val="bg1">
                  <a:lumMod val="10000"/>
                  <a:lumOff val="9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C1F0E5A0-8ACE-128C-62BD-1F492CD0BA4A}"/>
              </a:ext>
            </a:extLst>
          </p:cNvPr>
          <p:cNvSpPr/>
          <p:nvPr/>
        </p:nvSpPr>
        <p:spPr>
          <a:xfrm>
            <a:off x="261257" y="811272"/>
            <a:ext cx="2205494" cy="4086332"/>
          </a:xfrm>
          <a:prstGeom prst="wedgeRoundRectCallout">
            <a:avLst>
              <a:gd name="adj1" fmla="val 65706"/>
              <a:gd name="adj2" fmla="val -22496"/>
              <a:gd name="adj3" fmla="val 16667"/>
            </a:avLst>
          </a:prstGeom>
          <a:solidFill>
            <a:schemeClr val="accent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Районы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lnSpc>
                <a:spcPts val="11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промышленные;</a:t>
            </a:r>
          </a:p>
          <a:p>
            <a:pPr>
              <a:lnSpc>
                <a:spcPts val="11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аграрно-промышленные;</a:t>
            </a:r>
          </a:p>
          <a:p>
            <a:pPr>
              <a:lnSpc>
                <a:spcPts val="11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аграрные;</a:t>
            </a:r>
          </a:p>
          <a:p>
            <a:pPr>
              <a:lnSpc>
                <a:spcPts val="11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природоохранные и туристско-рекреационные</a:t>
            </a:r>
          </a:p>
          <a:p>
            <a:pPr algn="ctr"/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Условия:</a:t>
            </a:r>
          </a:p>
          <a:p>
            <a:pPr>
              <a:lnSpc>
                <a:spcPts val="11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передача эксплуатационным организациям;</a:t>
            </a:r>
          </a:p>
          <a:p>
            <a:pPr>
              <a:lnSpc>
                <a:spcPts val="11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исполнение обязательств по инвестдоговору;</a:t>
            </a:r>
          </a:p>
          <a:p>
            <a:pPr>
              <a:lnSpc>
                <a:spcPts val="11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spc="-30" dirty="0">
                <a:latin typeface="Segoe UI" panose="020B0502040204020203" pitchFamily="34" charset="0"/>
                <a:cs typeface="Segoe UI" panose="020B0502040204020203" pitchFamily="34" charset="0"/>
              </a:rPr>
              <a:t>сметная документация в соответствии с требованиями законодательства;</a:t>
            </a:r>
          </a:p>
          <a:p>
            <a:pPr>
              <a:lnSpc>
                <a:spcPts val="11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spc="-30" dirty="0">
                <a:latin typeface="Segoe UI" panose="020B0502040204020203" pitchFamily="34" charset="0"/>
                <a:cs typeface="Segoe UI" panose="020B0502040204020203" pitchFamily="34" charset="0"/>
              </a:rPr>
              <a:t>оплата потребленных ТЭР по тарифам, не зависящим от строительства объектов инфраструктуры</a:t>
            </a:r>
            <a:endParaRPr lang="ru-BY" sz="1200" spc="-3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881A334-6591-9A2A-C34A-09E1BC97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29" y="326180"/>
            <a:ext cx="6278941" cy="7168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1.4.2.</a:t>
            </a:r>
            <a:r>
              <a:rPr lang="ru-RU" sz="1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Льготы и преференции, предоставляемые</a:t>
            </a:r>
            <a:b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по инвестиционным договорам</a:t>
            </a:r>
            <a:endParaRPr lang="ru-BY" sz="1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83B3CC65-FF57-5D20-C13D-D121261C012A}"/>
              </a:ext>
            </a:extLst>
          </p:cNvPr>
          <p:cNvSpPr/>
          <p:nvPr/>
        </p:nvSpPr>
        <p:spPr>
          <a:xfrm>
            <a:off x="6677247" y="1308342"/>
            <a:ext cx="2275687" cy="3556655"/>
          </a:xfrm>
          <a:prstGeom prst="wedgeRoundRectCallout">
            <a:avLst>
              <a:gd name="adj1" fmla="val -77360"/>
              <a:gd name="adj2" fmla="val -19766"/>
              <a:gd name="adj3" fmla="val 16667"/>
            </a:avLst>
          </a:prstGeom>
          <a:solidFill>
            <a:schemeClr val="accent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в части, </a:t>
            </a:r>
            <a:r>
              <a:rPr lang="ru-RU" sz="11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не противоречащей условиям </a:t>
            </a:r>
            <a:r>
              <a:rPr lang="ru-RU" sz="11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инвестдоговора и решениям о его заключении;</a:t>
            </a:r>
          </a:p>
          <a:p>
            <a:pPr marL="36000">
              <a:lnSpc>
                <a:spcPts val="12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1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изменение согласовано </a:t>
            </a:r>
            <a:r>
              <a:rPr lang="ru-RU" sz="11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соответствующими областным (Минским городским) и районным (городским) </a:t>
            </a:r>
            <a:r>
              <a:rPr lang="ru-RU" sz="11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исполкомами</a:t>
            </a:r>
            <a:r>
              <a:rPr lang="ru-RU" sz="11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в соответствии с градостроительными регламентами, природоохранными требованиями, противопожарными, санитарными, строительными и иными нормами и правилами, а также </a:t>
            </a:r>
            <a:r>
              <a:rPr lang="ru-RU" sz="11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уполномоченным органом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5081"/>
      </p:ext>
    </p:extLst>
  </p:cSld>
  <p:clrMapOvr>
    <a:masterClrMapping/>
  </p:clrMapOvr>
</p:sld>
</file>

<file path=ppt/theme/theme1.xml><?xml version="1.0" encoding="utf-8"?>
<a:theme xmlns:a="http://schemas.openxmlformats.org/drawingml/2006/main" name="Young Apprentice Job Description by Slidesgo">
  <a:themeElements>
    <a:clrScheme name="Simple Light">
      <a:dk1>
        <a:srgbClr val="FFFFFF"/>
      </a:dk1>
      <a:lt1>
        <a:srgbClr val="191919"/>
      </a:lt1>
      <a:dk2>
        <a:srgbClr val="595959"/>
      </a:dk2>
      <a:lt2>
        <a:srgbClr val="F3F3F3"/>
      </a:lt2>
      <a:accent1>
        <a:srgbClr val="F2D04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2470</Words>
  <Application>Microsoft Office PowerPoint</Application>
  <PresentationFormat>Экран (16:9)</PresentationFormat>
  <Paragraphs>336</Paragraphs>
  <Slides>31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Segoe UI Historic</vt:lpstr>
      <vt:lpstr>Jost</vt:lpstr>
      <vt:lpstr>Segoe UI</vt:lpstr>
      <vt:lpstr>Calibri</vt:lpstr>
      <vt:lpstr>Raleway</vt:lpstr>
      <vt:lpstr>Wingdings</vt:lpstr>
      <vt:lpstr>Montserrat Light</vt:lpstr>
      <vt:lpstr>Arial</vt:lpstr>
      <vt:lpstr>Albert Sans</vt:lpstr>
      <vt:lpstr>Times New Roman</vt:lpstr>
      <vt:lpstr>Segoe UI Black</vt:lpstr>
      <vt:lpstr>Montserrat</vt:lpstr>
      <vt:lpstr>Young Apprentice Job Description by Slidesgo</vt:lpstr>
      <vt:lpstr>Нормативное регулирование: Закон Республики Беларусь  «Об инвестициях»</vt:lpstr>
      <vt:lpstr>Презентация PowerPoint</vt:lpstr>
      <vt:lpstr>Презентация PowerPoint</vt:lpstr>
      <vt:lpstr>1.3.1. Порядок заключения инвестиционного договора</vt:lpstr>
      <vt:lpstr>1.3.2. Порядок заключения инвестиционного договора</vt:lpstr>
      <vt:lpstr>1.4.1. Льготы и преференции, предоставляемые по инвестиционным договорам</vt:lpstr>
      <vt:lpstr>1.4.1. Льготы и преференции, предоставляемые по инвестиционным договорам</vt:lpstr>
      <vt:lpstr>1.4.2. Льготы и преференции, предоставляемые по инвестиционным договорам</vt:lpstr>
      <vt:lpstr>1.4.2. Льготы и преференции, предоставляемые по инвестиционным договорам</vt:lpstr>
      <vt:lpstr>1.5. Ключевые особенности инвестиционных договоров</vt:lpstr>
      <vt:lpstr>2. Специальный инвестиционный договор</vt:lpstr>
      <vt:lpstr>Презентация PowerPoint</vt:lpstr>
      <vt:lpstr>Презентация PowerPoint</vt:lpstr>
      <vt:lpstr>Презентация PowerPoint</vt:lpstr>
      <vt:lpstr>3. Преференциальный инвестиционный проект</vt:lpstr>
      <vt:lpstr>Презентация PowerPoint</vt:lpstr>
      <vt:lpstr>Презентация PowerPoint</vt:lpstr>
      <vt:lpstr>Презентация PowerPoint</vt:lpstr>
      <vt:lpstr>3.4 Порядок принятия решения о включении преференциального инвестиционного договора  в перечень инвестиционных проектов</vt:lpstr>
      <vt:lpstr>Презентация PowerPoint</vt:lpstr>
      <vt:lpstr>Презентация PowerPoint</vt:lpstr>
      <vt:lpstr>3.5 Ключевые особенности преференциальных инвестиционных проектов</vt:lpstr>
      <vt:lpstr>Презентация PowerPoint</vt:lpstr>
      <vt:lpstr>4.1 Бюджетный трансферт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Новации законодательства  в сфере инвестиционной деятельности</dc:title>
  <dc:creator>Dariya Scherbina</dc:creator>
  <cp:lastModifiedBy>ISPOLKOM</cp:lastModifiedBy>
  <cp:revision>112</cp:revision>
  <cp:lastPrinted>2024-10-01T15:05:47Z</cp:lastPrinted>
  <dcterms:modified xsi:type="dcterms:W3CDTF">2025-05-20T09:19:41Z</dcterms:modified>
</cp:coreProperties>
</file>